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278" r:id="rId3"/>
    <p:sldId id="257" r:id="rId4"/>
    <p:sldId id="259" r:id="rId5"/>
    <p:sldId id="258" r:id="rId6"/>
    <p:sldId id="263" r:id="rId7"/>
    <p:sldId id="265" r:id="rId8"/>
    <p:sldId id="273" r:id="rId9"/>
    <p:sldId id="266" r:id="rId10"/>
    <p:sldId id="269" r:id="rId11"/>
    <p:sldId id="270" r:id="rId12"/>
    <p:sldId id="271" r:id="rId13"/>
    <p:sldId id="277" r:id="rId14"/>
    <p:sldId id="279" r:id="rId15"/>
    <p:sldId id="280" r:id="rId16"/>
    <p:sldId id="295" r:id="rId17"/>
    <p:sldId id="281" r:id="rId18"/>
    <p:sldId id="297" r:id="rId19"/>
    <p:sldId id="282" r:id="rId20"/>
    <p:sldId id="298" r:id="rId21"/>
    <p:sldId id="283" r:id="rId22"/>
    <p:sldId id="284" r:id="rId23"/>
    <p:sldId id="285" r:id="rId24"/>
    <p:sldId id="286" r:id="rId25"/>
    <p:sldId id="299" r:id="rId26"/>
    <p:sldId id="300" r:id="rId27"/>
    <p:sldId id="344" r:id="rId28"/>
    <p:sldId id="345" r:id="rId29"/>
    <p:sldId id="291" r:id="rId30"/>
    <p:sldId id="301" r:id="rId31"/>
    <p:sldId id="302" r:id="rId32"/>
    <p:sldId id="303" r:id="rId33"/>
    <p:sldId id="306" r:id="rId34"/>
    <p:sldId id="305" r:id="rId35"/>
    <p:sldId id="307" r:id="rId36"/>
    <p:sldId id="290" r:id="rId37"/>
    <p:sldId id="288" r:id="rId38"/>
    <p:sldId id="308" r:id="rId39"/>
    <p:sldId id="350" r:id="rId40"/>
    <p:sldId id="309" r:id="rId41"/>
    <p:sldId id="311" r:id="rId42"/>
    <p:sldId id="312" r:id="rId43"/>
    <p:sldId id="346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3" r:id="rId54"/>
    <p:sldId id="324" r:id="rId55"/>
    <p:sldId id="325" r:id="rId56"/>
    <p:sldId id="328" r:id="rId57"/>
    <p:sldId id="351" r:id="rId58"/>
    <p:sldId id="329" r:id="rId59"/>
    <p:sldId id="330" r:id="rId60"/>
    <p:sldId id="337" r:id="rId61"/>
    <p:sldId id="331" r:id="rId62"/>
    <p:sldId id="332" r:id="rId63"/>
    <p:sldId id="347" r:id="rId64"/>
    <p:sldId id="341" r:id="rId65"/>
    <p:sldId id="340" r:id="rId66"/>
    <p:sldId id="333" r:id="rId67"/>
    <p:sldId id="294" r:id="rId68"/>
    <p:sldId id="267" r:id="rId69"/>
    <p:sldId id="268" r:id="rId7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159" autoAdjust="0"/>
    <p:restoredTop sz="97368" autoAdjust="0"/>
  </p:normalViewPr>
  <p:slideViewPr>
    <p:cSldViewPr>
      <p:cViewPr varScale="1">
        <p:scale>
          <a:sx n="72" d="100"/>
          <a:sy n="72" d="100"/>
        </p:scale>
        <p:origin x="-1080" y="-84"/>
      </p:cViewPr>
      <p:guideLst>
        <p:guide orient="horz" pos="2160"/>
        <p:guide pos="2880"/>
      </p:guideLst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U&#193;RIO\Dropbox\ADSP\Projeto\Projeto%20Final\Excel\Informa&#231;&#245;es%20Jogo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U&#193;RIO\Dropbox\ADSP\Projeto\Projeto%20Final\Excel\Question&#225;rio_ADSP_Projeto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 sz="2400" dirty="0"/>
              <a:t>Quantidade</a:t>
            </a:r>
            <a:r>
              <a:rPr lang="pt-BR" sz="2400" baseline="0" dirty="0"/>
              <a:t> de jogos que possuem explicações sobre AA/TF utilizados</a:t>
            </a:r>
            <a:endParaRPr lang="pt-BR" sz="2400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6.3392737557808831E-2"/>
          <c:y val="0.26236709818998366"/>
          <c:w val="0.47334430875166889"/>
          <c:h val="0.66433234383505713"/>
        </c:manualLayout>
      </c:layout>
      <c:pieChart>
        <c:varyColors val="1"/>
        <c:ser>
          <c:idx val="0"/>
          <c:order val="0"/>
          <c:dLbls>
            <c:numFmt formatCode="0.00%" sourceLinked="0"/>
            <c:txPr>
              <a:bodyPr/>
              <a:lstStyle/>
              <a:p>
                <a:pPr>
                  <a:defRPr sz="1400" baseline="0"/>
                </a:pPr>
                <a:endParaRPr lang="pt-BR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Sheet1!$U$51:$U$53</c:f>
              <c:strCache>
                <c:ptCount val="3"/>
                <c:pt idx="0">
                  <c:v>Explicam bem</c:v>
                </c:pt>
                <c:pt idx="1">
                  <c:v>Explicam razoavelmente</c:v>
                </c:pt>
                <c:pt idx="2">
                  <c:v>Não explicam nada</c:v>
                </c:pt>
              </c:strCache>
            </c:strRef>
          </c:cat>
          <c:val>
            <c:numRef>
              <c:f>Sheet1!$W$51:$W$53</c:f>
              <c:numCache>
                <c:formatCode>0</c:formatCode>
                <c:ptCount val="3"/>
                <c:pt idx="0">
                  <c:v>8.1818181818181817</c:v>
                </c:pt>
                <c:pt idx="1">
                  <c:v>7.2727272727272725</c:v>
                </c:pt>
                <c:pt idx="2">
                  <c:v>84.545454545454547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2899237659926877"/>
          <c:y val="0.39669999489657048"/>
          <c:w val="0.35946252570375098"/>
          <c:h val="0.3794629491017964"/>
        </c:manualLayout>
      </c:layout>
      <c:overlay val="0"/>
      <c:spPr>
        <a:ln w="19050"/>
      </c:spPr>
      <c:txPr>
        <a:bodyPr/>
        <a:lstStyle/>
        <a:p>
          <a:pPr>
            <a:defRPr sz="1800" baseline="0"/>
          </a:pPr>
          <a:endParaRPr lang="pt-BR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800"/>
            </a:pPr>
            <a:r>
              <a:rPr lang="pt-BR" sz="2400" dirty="0"/>
              <a:t>%</a:t>
            </a:r>
            <a:r>
              <a:rPr lang="pt-BR" sz="2400" baseline="0" dirty="0"/>
              <a:t> Usuários x </a:t>
            </a:r>
            <a:r>
              <a:rPr lang="pt-BR" sz="2400" i="1" baseline="0" dirty="0"/>
              <a:t>Ranking</a:t>
            </a:r>
            <a:r>
              <a:rPr lang="pt-BR" sz="2400" baseline="0" dirty="0"/>
              <a:t> dos Filtros</a:t>
            </a:r>
            <a:endParaRPr lang="pt-BR" sz="2400" dirty="0"/>
          </a:p>
        </c:rich>
      </c:tx>
      <c:layout>
        <c:manualLayout>
          <c:xMode val="edge"/>
          <c:yMode val="edge"/>
          <c:x val="0.18238989994019578"/>
          <c:y val="0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2220601072480673"/>
          <c:y val="9.7817191354314159E-2"/>
          <c:w val="0.66037066203062833"/>
          <c:h val="0.813628532667813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Sheet3!$H$15</c:f>
              <c:strCache>
                <c:ptCount val="1"/>
                <c:pt idx="0">
                  <c:v>SSAA-1</c:v>
                </c:pt>
              </c:strCache>
            </c:strRef>
          </c:tx>
          <c:invertIfNegative val="0"/>
          <c:cat>
            <c:strRef>
              <c:f>Sheet3!$G$16:$G$20</c:f>
              <c:strCache>
                <c:ptCount val="5"/>
                <c:pt idx="0">
                  <c:v>1 º</c:v>
                </c:pt>
                <c:pt idx="1">
                  <c:v>2º</c:v>
                </c:pt>
                <c:pt idx="2">
                  <c:v>3º</c:v>
                </c:pt>
                <c:pt idx="3">
                  <c:v>4º</c:v>
                </c:pt>
                <c:pt idx="4">
                  <c:v>5º</c:v>
                </c:pt>
              </c:strCache>
            </c:strRef>
          </c:cat>
          <c:val>
            <c:numRef>
              <c:f>Sheet3!$H$16:$H$20</c:f>
              <c:numCache>
                <c:formatCode>0%</c:formatCode>
                <c:ptCount val="5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Sheet3!$I$15</c:f>
              <c:strCache>
                <c:ptCount val="1"/>
                <c:pt idx="0">
                  <c:v>SSAA-2</c:v>
                </c:pt>
              </c:strCache>
            </c:strRef>
          </c:tx>
          <c:invertIfNegative val="0"/>
          <c:cat>
            <c:strRef>
              <c:f>Sheet3!$G$16:$G$20</c:f>
              <c:strCache>
                <c:ptCount val="5"/>
                <c:pt idx="0">
                  <c:v>1 º</c:v>
                </c:pt>
                <c:pt idx="1">
                  <c:v>2º</c:v>
                </c:pt>
                <c:pt idx="2">
                  <c:v>3º</c:v>
                </c:pt>
                <c:pt idx="3">
                  <c:v>4º</c:v>
                </c:pt>
                <c:pt idx="4">
                  <c:v>5º</c:v>
                </c:pt>
              </c:strCache>
            </c:strRef>
          </c:cat>
          <c:val>
            <c:numRef>
              <c:f>Sheet3!$I$16:$I$20</c:f>
              <c:numCache>
                <c:formatCode>0%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0.3</c:v>
                </c:pt>
                <c:pt idx="3">
                  <c:v>0.7</c:v>
                </c:pt>
                <c:pt idx="4">
                  <c:v>0</c:v>
                </c:pt>
              </c:numCache>
            </c:numRef>
          </c:val>
        </c:ser>
        <c:ser>
          <c:idx val="2"/>
          <c:order val="2"/>
          <c:tx>
            <c:strRef>
              <c:f>Sheet3!$J$15</c:f>
              <c:strCache>
                <c:ptCount val="1"/>
                <c:pt idx="0">
                  <c:v>FXAA</c:v>
                </c:pt>
              </c:strCache>
            </c:strRef>
          </c:tx>
          <c:invertIfNegative val="0"/>
          <c:cat>
            <c:strRef>
              <c:f>Sheet3!$G$16:$G$20</c:f>
              <c:strCache>
                <c:ptCount val="5"/>
                <c:pt idx="0">
                  <c:v>1 º</c:v>
                </c:pt>
                <c:pt idx="1">
                  <c:v>2º</c:v>
                </c:pt>
                <c:pt idx="2">
                  <c:v>3º</c:v>
                </c:pt>
                <c:pt idx="3">
                  <c:v>4º</c:v>
                </c:pt>
                <c:pt idx="4">
                  <c:v>5º</c:v>
                </c:pt>
              </c:strCache>
            </c:strRef>
          </c:cat>
          <c:val>
            <c:numRef>
              <c:f>Sheet3!$J$16:$J$20</c:f>
              <c:numCache>
                <c:formatCode>0%</c:formatCode>
                <c:ptCount val="5"/>
                <c:pt idx="0">
                  <c:v>0</c:v>
                </c:pt>
                <c:pt idx="1">
                  <c:v>0.8</c:v>
                </c:pt>
                <c:pt idx="2">
                  <c:v>0.2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</c:ser>
        <c:ser>
          <c:idx val="3"/>
          <c:order val="3"/>
          <c:tx>
            <c:strRef>
              <c:f>Sheet3!$K$15</c:f>
              <c:strCache>
                <c:ptCount val="1"/>
                <c:pt idx="0">
                  <c:v>MLAA</c:v>
                </c:pt>
              </c:strCache>
            </c:strRef>
          </c:tx>
          <c:invertIfNegative val="0"/>
          <c:cat>
            <c:strRef>
              <c:f>Sheet3!$G$16:$G$20</c:f>
              <c:strCache>
                <c:ptCount val="5"/>
                <c:pt idx="0">
                  <c:v>1 º</c:v>
                </c:pt>
                <c:pt idx="1">
                  <c:v>2º</c:v>
                </c:pt>
                <c:pt idx="2">
                  <c:v>3º</c:v>
                </c:pt>
                <c:pt idx="3">
                  <c:v>4º</c:v>
                </c:pt>
                <c:pt idx="4">
                  <c:v>5º</c:v>
                </c:pt>
              </c:strCache>
            </c:strRef>
          </c:cat>
          <c:val>
            <c:numRef>
              <c:f>Sheet3!$K$16:$K$20</c:f>
              <c:numCache>
                <c:formatCode>0%</c:formatCode>
                <c:ptCount val="5"/>
                <c:pt idx="0">
                  <c:v>0</c:v>
                </c:pt>
                <c:pt idx="1">
                  <c:v>0.3</c:v>
                </c:pt>
                <c:pt idx="2">
                  <c:v>0.4</c:v>
                </c:pt>
                <c:pt idx="3">
                  <c:v>0.3</c:v>
                </c:pt>
                <c:pt idx="4">
                  <c:v>0</c:v>
                </c:pt>
              </c:numCache>
            </c:numRef>
          </c:val>
        </c:ser>
        <c:ser>
          <c:idx val="4"/>
          <c:order val="4"/>
          <c:tx>
            <c:strRef>
              <c:f>Sheet3!$L$15</c:f>
              <c:strCache>
                <c:ptCount val="1"/>
                <c:pt idx="0">
                  <c:v>Generico</c:v>
                </c:pt>
              </c:strCache>
            </c:strRef>
          </c:tx>
          <c:invertIfNegative val="0"/>
          <c:cat>
            <c:strRef>
              <c:f>Sheet3!$G$16:$G$20</c:f>
              <c:strCache>
                <c:ptCount val="5"/>
                <c:pt idx="0">
                  <c:v>1 º</c:v>
                </c:pt>
                <c:pt idx="1">
                  <c:v>2º</c:v>
                </c:pt>
                <c:pt idx="2">
                  <c:v>3º</c:v>
                </c:pt>
                <c:pt idx="3">
                  <c:v>4º</c:v>
                </c:pt>
                <c:pt idx="4">
                  <c:v>5º</c:v>
                </c:pt>
              </c:strCache>
            </c:strRef>
          </c:cat>
          <c:val>
            <c:numRef>
              <c:f>Sheet3!$L$16:$L$20</c:f>
              <c:numCache>
                <c:formatCode>0%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1720576"/>
        <c:axId val="181722112"/>
      </c:barChart>
      <c:catAx>
        <c:axId val="1817205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pt-BR"/>
          </a:p>
        </c:txPr>
        <c:crossAx val="181722112"/>
        <c:crosses val="autoZero"/>
        <c:auto val="1"/>
        <c:lblAlgn val="ctr"/>
        <c:lblOffset val="100"/>
        <c:noMultiLvlLbl val="0"/>
      </c:catAx>
      <c:valAx>
        <c:axId val="181722112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pt-BR"/>
          </a:p>
        </c:txPr>
        <c:crossAx val="181720576"/>
        <c:crosses val="autoZero"/>
        <c:crossBetween val="between"/>
      </c:valAx>
    </c:plotArea>
    <c:legend>
      <c:legendPos val="r"/>
      <c:layout/>
      <c:overlay val="1"/>
      <c:txPr>
        <a:bodyPr/>
        <a:lstStyle/>
        <a:p>
          <a:pPr>
            <a:defRPr sz="2000"/>
          </a:pPr>
          <a:endParaRPr lang="pt-BR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6054B-E4AE-45F6-9C4B-CF516510F2F4}" type="datetimeFigureOut">
              <a:rPr lang="pt-BR" smtClean="0"/>
              <a:t>29/06/2017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832F9-1EB7-421E-ACEC-D449A5BD82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982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832F9-1EB7-421E-ACEC-D449A5BD82F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57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832F9-1EB7-421E-ACEC-D449A5BD82F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154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832F9-1EB7-421E-ACEC-D449A5BD82F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209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832F9-1EB7-421E-ACEC-D449A5BD82F5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528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7122-CC0A-492E-8CE0-71C032162556}" type="datetime1">
              <a:rPr lang="pt-BR" smtClean="0"/>
              <a:t>29/06/2017</a:t>
            </a:fld>
            <a:endParaRPr lang="pt-B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915147A-88C1-4FCF-8E21-26B54C1A7A76}" type="slidenum">
              <a:rPr lang="pt-BR" smtClean="0"/>
              <a:t>‹#›</a:t>
            </a:fld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86BEE-BAE1-4533-9E48-C57DC3665B95}" type="datetime1">
              <a:rPr lang="pt-BR" smtClean="0"/>
              <a:t>29/06/2017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37D54-477F-4E97-AA02-02099731E34B}" type="datetime1">
              <a:rPr lang="pt-BR" smtClean="0"/>
              <a:t>29/06/2017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F5BA3-11C5-4554-A06E-31E253729457}" type="datetime1">
              <a:rPr lang="pt-BR" smtClean="0"/>
              <a:t>29/06/2017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‹#›</a:t>
            </a:fld>
            <a:endParaRPr lang="pt-B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B5AE6-9CD9-4A23-B675-099FCC985F86}" type="datetime1">
              <a:rPr lang="pt-BR" smtClean="0"/>
              <a:t>29/06/2017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915147A-88C1-4FCF-8E21-26B54C1A7A76}" type="slidenum">
              <a:rPr lang="pt-BR" smtClean="0"/>
              <a:t>‹#›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C4BD-7DA2-432E-8BB3-A9B8677A5658}" type="datetime1">
              <a:rPr lang="pt-BR" smtClean="0"/>
              <a:t>29/06/2017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‹#›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E08D-9540-4DCF-97C9-019B041ABFF9}" type="datetime1">
              <a:rPr lang="pt-BR" smtClean="0"/>
              <a:t>29/06/2017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‹#›</a:t>
            </a:fld>
            <a:endParaRPr lang="pt-BR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1003D-939B-4932-89EA-1547958E53D6}" type="datetime1">
              <a:rPr lang="pt-BR" smtClean="0"/>
              <a:t>29/06/2017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C5CF-1F06-4F64-81DF-6A3C5EA450DA}" type="datetime1">
              <a:rPr lang="pt-BR" smtClean="0"/>
              <a:t>29/06/2017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47E47-9E6D-4F01-927B-D646780CC27A}" type="datetime1">
              <a:rPr lang="pt-BR" smtClean="0"/>
              <a:t>29/06/2017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‹#›</a:t>
            </a:fld>
            <a:endParaRPr lang="pt-BR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EC51-7327-4AF3-9C45-5495CF2104DB}" type="datetime1">
              <a:rPr lang="pt-BR" smtClean="0"/>
              <a:t>29/06/2017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915147A-88C1-4FCF-8E21-26B54C1A7A76}" type="slidenum">
              <a:rPr lang="pt-BR" smtClean="0"/>
              <a:t>‹#›</a:t>
            </a:fld>
            <a:endParaRPr lang="pt-BR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4907AA5-21C2-453E-AA49-600C13D4AD18}" type="datetime1">
              <a:rPr lang="pt-BR" smtClean="0"/>
              <a:t>29/06/2017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915147A-88C1-4FCF-8E21-26B54C1A7A76}" type="slidenum">
              <a:rPr lang="pt-BR" smtClean="0"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3036912"/>
          </a:xfrm>
        </p:spPr>
        <p:txBody>
          <a:bodyPr>
            <a:normAutofit/>
          </a:bodyPr>
          <a:lstStyle/>
          <a:p>
            <a:r>
              <a:rPr lang="pt-BR" sz="2400" b="1" dirty="0" smtClean="0"/>
              <a:t>Autores</a:t>
            </a:r>
            <a:r>
              <a:rPr lang="pt-BR" sz="2400" dirty="0" smtClean="0"/>
              <a:t>: Daniel Centeno </a:t>
            </a:r>
            <a:r>
              <a:rPr lang="pt-BR" sz="2400" dirty="0" err="1" smtClean="0"/>
              <a:t>Einloft</a:t>
            </a:r>
            <a:r>
              <a:rPr lang="pt-BR" sz="2400" dirty="0"/>
              <a:t> </a:t>
            </a:r>
            <a:r>
              <a:rPr lang="pt-BR" sz="2400" dirty="0" smtClean="0"/>
              <a:t>e Jean </a:t>
            </a:r>
            <a:r>
              <a:rPr lang="pt-BR" sz="2400" dirty="0" err="1" smtClean="0"/>
              <a:t>Larrocca</a:t>
            </a:r>
            <a:endParaRPr lang="pt-BR" sz="2400" dirty="0" smtClean="0"/>
          </a:p>
          <a:p>
            <a:r>
              <a:rPr lang="pt-BR" sz="2400" dirty="0" smtClean="0"/>
              <a:t>Pontifícia Universidade Católica do Rio Grande do Sul (PUCRS)</a:t>
            </a:r>
          </a:p>
          <a:p>
            <a:r>
              <a:rPr lang="pt-BR" sz="2400" b="1" dirty="0" smtClean="0"/>
              <a:t>Disciplina</a:t>
            </a:r>
            <a:r>
              <a:rPr lang="pt-BR" sz="2400" dirty="0" smtClean="0"/>
              <a:t>: Aplicações de Processamento Digital de Sinais</a:t>
            </a:r>
          </a:p>
          <a:p>
            <a:r>
              <a:rPr lang="pt-BR" sz="2400" b="1" dirty="0" smtClean="0"/>
              <a:t>Professor</a:t>
            </a:r>
            <a:r>
              <a:rPr lang="pt-BR" sz="2400" dirty="0" smtClean="0"/>
              <a:t>: Dr. Denis Fernandes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sz="3200" dirty="0" smtClean="0"/>
              <a:t>Análise e Projeto de Filtros Digitais para Correção do Efeito de </a:t>
            </a:r>
            <a:r>
              <a:rPr lang="pt-BR" sz="3200" i="1" dirty="0" err="1" smtClean="0"/>
              <a:t>Aliasing</a:t>
            </a:r>
            <a:r>
              <a:rPr lang="pt-BR" sz="3200" dirty="0" smtClean="0"/>
              <a:t> Aplicados na Computação Gráfica</a:t>
            </a:r>
            <a:endParaRPr lang="pt-BR" sz="3200" dirty="0"/>
          </a:p>
        </p:txBody>
      </p:sp>
      <p:sp>
        <p:nvSpPr>
          <p:cNvPr id="4" name="AutoShape 2" descr="http://www.pucrs.br/wp-content/themes/pucrs/images/logo_rodape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http://www.pucrs.br/wp-content/themes/pucrs/images/logo_rodape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http://www.pucrs.br/wp-content/themes/pucrs/images/logo_roda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4537"/>
            <a:ext cx="672132" cy="117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 descr="https://pbs.twimg.com/profile_images/977075976/LogoFACIN4.JP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4" name="Picture 10" descr="https://pbs.twimg.com/profile_images/977075976/LogoFACIN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168275"/>
            <a:ext cx="896509" cy="11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feng.pucrs.br/~lepuc/imgs/fengpuc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52361"/>
            <a:ext cx="959411" cy="118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80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Motivação: Pesquisa Inicial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55576" y="1447800"/>
            <a:ext cx="7931224" cy="5221560"/>
          </a:xfrm>
        </p:spPr>
        <p:txBody>
          <a:bodyPr>
            <a:normAutofit fontScale="92500"/>
          </a:bodyPr>
          <a:lstStyle/>
          <a:p>
            <a:r>
              <a:rPr lang="pt-BR" sz="3200" dirty="0" smtClean="0"/>
              <a:t>Existem muitos trabalhos envolvendo </a:t>
            </a:r>
            <a:r>
              <a:rPr lang="pt-BR" sz="3200" dirty="0" err="1" smtClean="0"/>
              <a:t>Anti-Aliasing</a:t>
            </a:r>
            <a:r>
              <a:rPr lang="pt-BR" sz="3200" dirty="0" smtClean="0"/>
              <a:t>!</a:t>
            </a:r>
          </a:p>
          <a:p>
            <a:pPr lvl="1"/>
            <a:r>
              <a:rPr lang="pt-BR" dirty="0" smtClean="0"/>
              <a:t>FXAA,MLAA,SMAA,CSAA,EQAA,TAA,TXAA,DEAA,AXA,GBAA,GPAA,ACAA,CMAA,CFAA,TAAA,TrMSAA,SRAA,TMLAA...</a:t>
            </a:r>
          </a:p>
          <a:p>
            <a:pPr marL="320040" lvl="1" indent="0">
              <a:buNone/>
            </a:pPr>
            <a:endParaRPr lang="pt-BR" dirty="0"/>
          </a:p>
          <a:p>
            <a:pPr marL="320040" lvl="1" indent="0">
              <a:buNone/>
            </a:pPr>
            <a:endParaRPr lang="pt-BR" dirty="0" smtClean="0"/>
          </a:p>
          <a:p>
            <a:pPr marL="320040" lvl="1" indent="0">
              <a:buNone/>
            </a:pPr>
            <a:endParaRPr lang="pt-BR" dirty="0" smtClean="0"/>
          </a:p>
          <a:p>
            <a:pPr marL="320040" lvl="1" indent="0">
              <a:buNone/>
            </a:pPr>
            <a:endParaRPr lang="pt-BR" dirty="0"/>
          </a:p>
          <a:p>
            <a:pPr marL="320040" lvl="1" indent="0">
              <a:buNone/>
            </a:pPr>
            <a:endParaRPr lang="pt-BR" dirty="0" smtClean="0"/>
          </a:p>
          <a:p>
            <a:pPr marL="320040" lvl="1" indent="0">
              <a:buNone/>
            </a:pPr>
            <a:endParaRPr lang="pt-BR" dirty="0" smtClean="0"/>
          </a:p>
          <a:p>
            <a:r>
              <a:rPr lang="pt-BR" sz="3200" dirty="0" smtClean="0"/>
              <a:t>Filtros de Texturas são mais antigos </a:t>
            </a:r>
            <a:r>
              <a:rPr lang="pt-BR" sz="3200" dirty="0"/>
              <a:t>e estão mais </a:t>
            </a:r>
            <a:r>
              <a:rPr lang="pt-BR" sz="3200" dirty="0" smtClean="0"/>
              <a:t>disseminados.</a:t>
            </a:r>
          </a:p>
          <a:p>
            <a:pPr lvl="1"/>
            <a:r>
              <a:rPr lang="pt-BR" sz="2800" dirty="0" smtClean="0"/>
              <a:t>Filtros </a:t>
            </a:r>
            <a:r>
              <a:rPr lang="pt-BR" sz="2800" dirty="0" err="1" smtClean="0"/>
              <a:t>Bilinear</a:t>
            </a:r>
            <a:r>
              <a:rPr lang="pt-BR" sz="2800" dirty="0" smtClean="0"/>
              <a:t>, </a:t>
            </a:r>
            <a:r>
              <a:rPr lang="pt-BR" sz="2800" dirty="0" err="1" smtClean="0"/>
              <a:t>Trilinear</a:t>
            </a:r>
            <a:r>
              <a:rPr lang="pt-BR" sz="2800" dirty="0" smtClean="0"/>
              <a:t> e Anisotrópico.</a:t>
            </a:r>
            <a:endParaRPr lang="pt-BR" sz="2800" dirty="0"/>
          </a:p>
        </p:txBody>
      </p:sp>
      <p:pic>
        <p:nvPicPr>
          <p:cNvPr id="13314" name="Picture 2" descr="C:\Users\USUÁRIO\Desktop\Stuff\Zuera\91fd1692f61dc246f35d92d64f056a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068960"/>
            <a:ext cx="3682863" cy="187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357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Proposta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pt-BR" sz="2800" dirty="0" smtClean="0"/>
          </a:p>
          <a:p>
            <a:endParaRPr lang="pt-BR" sz="2800" dirty="0"/>
          </a:p>
          <a:p>
            <a:r>
              <a:rPr lang="pt-BR" sz="2800" dirty="0" smtClean="0"/>
              <a:t>Pesquisar como os filtros são divulgados nos jogos.</a:t>
            </a:r>
          </a:p>
          <a:p>
            <a:r>
              <a:rPr lang="pt-BR" sz="2800" dirty="0" smtClean="0"/>
              <a:t>Redução de filtros: considerar apenas os filtros que são mais utilizados em jogos dos últimos 11 anos, estuda-los e apresenta-los.</a:t>
            </a:r>
          </a:p>
          <a:p>
            <a:r>
              <a:rPr lang="pt-BR" sz="2800" dirty="0"/>
              <a:t>D</a:t>
            </a:r>
            <a:r>
              <a:rPr lang="pt-BR" sz="2800" dirty="0" smtClean="0"/>
              <a:t>esenvolver alguns destes filtros e testa-los com usuários.</a:t>
            </a:r>
            <a:endParaRPr lang="pt-BR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46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Pesquisa dos Filtros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Número de jogos: 110 jogos dos últimos 11 anos (2007-2017).</a:t>
            </a:r>
          </a:p>
          <a:p>
            <a:r>
              <a:rPr lang="pt-BR" dirty="0" smtClean="0"/>
              <a:t>Filtros de AA:</a:t>
            </a:r>
          </a:p>
          <a:p>
            <a:pPr lvl="1"/>
            <a:r>
              <a:rPr lang="pt-BR" dirty="0"/>
              <a:t> </a:t>
            </a:r>
            <a:r>
              <a:rPr lang="pt-BR" b="1" dirty="0"/>
              <a:t>SSAA</a:t>
            </a:r>
            <a:r>
              <a:rPr lang="pt-BR" dirty="0"/>
              <a:t>: </a:t>
            </a:r>
            <a:r>
              <a:rPr lang="pt-BR" i="1" dirty="0" err="1"/>
              <a:t>Super</a:t>
            </a:r>
            <a:r>
              <a:rPr lang="pt-BR" i="1" dirty="0"/>
              <a:t> </a:t>
            </a:r>
            <a:r>
              <a:rPr lang="pt-BR" i="1" dirty="0" err="1"/>
              <a:t>Sampling</a:t>
            </a:r>
            <a:r>
              <a:rPr lang="pt-BR" i="1" dirty="0"/>
              <a:t> </a:t>
            </a:r>
            <a:r>
              <a:rPr lang="pt-BR" i="1" dirty="0" err="1"/>
              <a:t>Anti-Aliasing</a:t>
            </a:r>
            <a:endParaRPr lang="pt-BR" i="1" dirty="0"/>
          </a:p>
          <a:p>
            <a:pPr lvl="1"/>
            <a:r>
              <a:rPr lang="pt-BR" b="1" dirty="0"/>
              <a:t>MSAA</a:t>
            </a:r>
            <a:r>
              <a:rPr lang="pt-BR" dirty="0"/>
              <a:t>: </a:t>
            </a:r>
            <a:r>
              <a:rPr lang="pt-BR" i="1" dirty="0" err="1"/>
              <a:t>Multi</a:t>
            </a:r>
            <a:r>
              <a:rPr lang="pt-BR" i="1" dirty="0"/>
              <a:t> </a:t>
            </a:r>
            <a:r>
              <a:rPr lang="pt-BR" i="1" dirty="0" err="1"/>
              <a:t>Sampling</a:t>
            </a:r>
            <a:r>
              <a:rPr lang="pt-BR" i="1" dirty="0"/>
              <a:t> </a:t>
            </a:r>
            <a:r>
              <a:rPr lang="pt-BR" i="1" dirty="0" err="1"/>
              <a:t>Anti-Aliasing</a:t>
            </a:r>
            <a:endParaRPr lang="pt-BR" i="1" dirty="0"/>
          </a:p>
          <a:p>
            <a:pPr lvl="1"/>
            <a:r>
              <a:rPr lang="pt-BR" b="1" dirty="0"/>
              <a:t>FXAA</a:t>
            </a:r>
            <a:r>
              <a:rPr lang="pt-BR" dirty="0"/>
              <a:t>: </a:t>
            </a:r>
            <a:r>
              <a:rPr lang="pt-BR" i="1" dirty="0" err="1"/>
              <a:t>Fast</a:t>
            </a:r>
            <a:r>
              <a:rPr lang="pt-BR" i="1" dirty="0"/>
              <a:t> </a:t>
            </a:r>
            <a:r>
              <a:rPr lang="pt-BR" i="1" dirty="0" err="1"/>
              <a:t>Approximate</a:t>
            </a:r>
            <a:r>
              <a:rPr lang="pt-BR" i="1" dirty="0"/>
              <a:t> </a:t>
            </a:r>
            <a:r>
              <a:rPr lang="pt-BR" i="1" dirty="0" err="1"/>
              <a:t>Anti-Aliasing</a:t>
            </a:r>
            <a:endParaRPr lang="pt-BR" i="1" dirty="0"/>
          </a:p>
          <a:p>
            <a:pPr lvl="1"/>
            <a:r>
              <a:rPr lang="pt-BR" b="1" dirty="0"/>
              <a:t>CSAA (</a:t>
            </a:r>
            <a:r>
              <a:rPr lang="pt-BR" b="1" i="1" dirty="0" err="1"/>
              <a:t>n</a:t>
            </a:r>
            <a:r>
              <a:rPr lang="pt-BR" b="1" dirty="0" err="1"/>
              <a:t>Vidia</a:t>
            </a:r>
            <a:r>
              <a:rPr lang="pt-BR" b="1" dirty="0"/>
              <a:t>)/ EQAA (AMD):</a:t>
            </a:r>
            <a:r>
              <a:rPr lang="pt-BR" dirty="0"/>
              <a:t> </a:t>
            </a:r>
            <a:r>
              <a:rPr lang="pt-BR" i="1" dirty="0" err="1"/>
              <a:t>Coverage</a:t>
            </a:r>
            <a:r>
              <a:rPr lang="pt-BR" i="1" dirty="0"/>
              <a:t> </a:t>
            </a:r>
            <a:r>
              <a:rPr lang="pt-BR" i="1" dirty="0" err="1"/>
              <a:t>Sampling</a:t>
            </a:r>
            <a:r>
              <a:rPr lang="pt-BR" i="1" dirty="0"/>
              <a:t> </a:t>
            </a:r>
            <a:r>
              <a:rPr lang="pt-BR" i="1" dirty="0" err="1"/>
              <a:t>Anti</a:t>
            </a:r>
            <a:r>
              <a:rPr lang="pt-BR" i="1" dirty="0"/>
              <a:t> </a:t>
            </a:r>
            <a:r>
              <a:rPr lang="pt-BR" i="1" dirty="0" err="1"/>
              <a:t>Aliasing</a:t>
            </a:r>
            <a:r>
              <a:rPr lang="pt-BR" i="1" dirty="0"/>
              <a:t>/ </a:t>
            </a:r>
            <a:r>
              <a:rPr lang="pt-BR" i="1" dirty="0" err="1"/>
              <a:t>Enhanced</a:t>
            </a:r>
            <a:r>
              <a:rPr lang="pt-BR" i="1" dirty="0"/>
              <a:t> </a:t>
            </a:r>
            <a:r>
              <a:rPr lang="pt-BR" i="1" dirty="0" err="1"/>
              <a:t>Quality</a:t>
            </a:r>
            <a:r>
              <a:rPr lang="pt-BR" i="1" dirty="0"/>
              <a:t> </a:t>
            </a:r>
            <a:r>
              <a:rPr lang="pt-BR" i="1" dirty="0" err="1"/>
              <a:t>Anti-Aliasing</a:t>
            </a:r>
            <a:endParaRPr lang="pt-BR" i="1" dirty="0"/>
          </a:p>
          <a:p>
            <a:pPr lvl="1"/>
            <a:r>
              <a:rPr lang="pt-BR" b="1" dirty="0"/>
              <a:t>TXAA (</a:t>
            </a:r>
            <a:r>
              <a:rPr lang="pt-BR" b="1" i="1" dirty="0" err="1"/>
              <a:t>n</a:t>
            </a:r>
            <a:r>
              <a:rPr lang="pt-BR" b="1" dirty="0" err="1"/>
              <a:t>Vidia</a:t>
            </a:r>
            <a:r>
              <a:rPr lang="pt-BR" b="1" dirty="0"/>
              <a:t>):</a:t>
            </a:r>
            <a:r>
              <a:rPr lang="pt-BR" dirty="0"/>
              <a:t> </a:t>
            </a:r>
            <a:r>
              <a:rPr lang="pt-BR" i="1" dirty="0"/>
              <a:t>Temporal </a:t>
            </a:r>
            <a:r>
              <a:rPr lang="pt-BR" i="1" dirty="0" err="1"/>
              <a:t>Anti-Aliasing</a:t>
            </a:r>
            <a:endParaRPr lang="pt-BR" i="1" dirty="0"/>
          </a:p>
          <a:p>
            <a:pPr lvl="1"/>
            <a:r>
              <a:rPr lang="pt-BR" b="1" dirty="0"/>
              <a:t>MLAA/SMAA</a:t>
            </a:r>
            <a:r>
              <a:rPr lang="pt-BR" dirty="0"/>
              <a:t>:  </a:t>
            </a:r>
            <a:r>
              <a:rPr lang="pt-BR" i="1" dirty="0" err="1"/>
              <a:t>Morphological</a:t>
            </a:r>
            <a:r>
              <a:rPr lang="pt-BR" i="1" dirty="0"/>
              <a:t> </a:t>
            </a:r>
            <a:r>
              <a:rPr lang="pt-BR" i="1" dirty="0" err="1"/>
              <a:t>Anti-Aliasing</a:t>
            </a:r>
            <a:r>
              <a:rPr lang="pt-BR" i="1" dirty="0"/>
              <a:t>/ </a:t>
            </a:r>
            <a:r>
              <a:rPr lang="pt-BR" i="1" dirty="0" err="1"/>
              <a:t>Enhanced</a:t>
            </a:r>
            <a:r>
              <a:rPr lang="pt-BR" i="1" dirty="0"/>
              <a:t> </a:t>
            </a:r>
            <a:r>
              <a:rPr lang="pt-BR" i="1" dirty="0" err="1"/>
              <a:t>Subpixel</a:t>
            </a:r>
            <a:r>
              <a:rPr lang="pt-BR" i="1" dirty="0"/>
              <a:t> </a:t>
            </a:r>
            <a:r>
              <a:rPr lang="pt-BR" i="1" dirty="0" err="1"/>
              <a:t>Morphological</a:t>
            </a:r>
            <a:r>
              <a:rPr lang="pt-BR" i="1" dirty="0"/>
              <a:t> </a:t>
            </a:r>
            <a:r>
              <a:rPr lang="pt-BR" i="1" dirty="0" err="1"/>
              <a:t>Anti-Aliasing</a:t>
            </a:r>
            <a:endParaRPr lang="pt-BR" i="1" dirty="0"/>
          </a:p>
          <a:p>
            <a:pPr lvl="1"/>
            <a:r>
              <a:rPr lang="pt-BR" b="1" dirty="0" smtClean="0"/>
              <a:t>Outros/ Desconhecido</a:t>
            </a:r>
            <a:endParaRPr lang="pt-BR" b="1" dirty="0"/>
          </a:p>
          <a:p>
            <a:r>
              <a:rPr lang="pt-BR" dirty="0" smtClean="0"/>
              <a:t>Filtros de Textura:</a:t>
            </a:r>
          </a:p>
          <a:p>
            <a:pPr lvl="1"/>
            <a:r>
              <a:rPr lang="pt-BR" b="1" dirty="0" err="1" smtClean="0"/>
              <a:t>Bilinear</a:t>
            </a:r>
            <a:endParaRPr lang="pt-BR" b="1" dirty="0" smtClean="0"/>
          </a:p>
          <a:p>
            <a:pPr lvl="1"/>
            <a:r>
              <a:rPr lang="pt-BR" b="1" dirty="0" err="1" smtClean="0"/>
              <a:t>Trilinear</a:t>
            </a:r>
            <a:endParaRPr lang="pt-BR" b="1" dirty="0" smtClean="0"/>
          </a:p>
          <a:p>
            <a:pPr lvl="1"/>
            <a:r>
              <a:rPr lang="pt-BR" b="1" dirty="0" err="1" smtClean="0"/>
              <a:t>Anisotropico</a:t>
            </a:r>
            <a:endParaRPr lang="pt-BR" b="1" dirty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917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 smtClean="0"/>
              <a:t>Trabalhos Relacionados: Filtros de </a:t>
            </a:r>
            <a:r>
              <a:rPr lang="pt-BR" i="1" dirty="0" err="1" smtClean="0"/>
              <a:t>Anti-Aliasing</a:t>
            </a:r>
            <a:r>
              <a:rPr lang="pt-BR" i="1" dirty="0" smtClean="0"/>
              <a:t> </a:t>
            </a:r>
            <a:r>
              <a:rPr lang="pt-BR" dirty="0" smtClean="0"/>
              <a:t>em Jogos Digitais</a:t>
            </a:r>
            <a:endParaRPr lang="pt-BR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Em jogos: Podem ser divididos em </a:t>
            </a:r>
            <a:r>
              <a:rPr lang="pt-BR" sz="2800" dirty="0" smtClean="0"/>
              <a:t>duas classificações</a:t>
            </a:r>
            <a:r>
              <a:rPr lang="pt-BR" sz="2800" dirty="0"/>
              <a:t>:</a:t>
            </a:r>
          </a:p>
          <a:p>
            <a:pPr lvl="1"/>
            <a:r>
              <a:rPr lang="pt-BR" sz="2800" dirty="0"/>
              <a:t>Filtros de </a:t>
            </a:r>
            <a:r>
              <a:rPr lang="pt-BR" sz="2800" u="sng" dirty="0"/>
              <a:t>Pré-Processamento</a:t>
            </a:r>
            <a:r>
              <a:rPr lang="pt-BR" sz="2800" dirty="0"/>
              <a:t>: são utilizados durante a </a:t>
            </a:r>
            <a:r>
              <a:rPr lang="pt-BR" sz="2800" dirty="0" err="1"/>
              <a:t>renderização</a:t>
            </a:r>
            <a:r>
              <a:rPr lang="pt-BR" sz="2800" dirty="0"/>
              <a:t>.</a:t>
            </a:r>
          </a:p>
          <a:p>
            <a:pPr lvl="1"/>
            <a:r>
              <a:rPr lang="pt-BR" sz="2800" dirty="0"/>
              <a:t>Filtros de </a:t>
            </a:r>
            <a:r>
              <a:rPr lang="pt-BR" sz="2800" u="sng" dirty="0"/>
              <a:t>Pós-Processamento</a:t>
            </a:r>
            <a:r>
              <a:rPr lang="pt-BR" sz="2800" dirty="0"/>
              <a:t>: são utilizados depois da </a:t>
            </a:r>
            <a:r>
              <a:rPr lang="pt-BR" sz="2800" dirty="0" err="1"/>
              <a:t>renderização</a:t>
            </a:r>
            <a:r>
              <a:rPr lang="pt-BR" sz="2800" dirty="0"/>
              <a:t>. </a:t>
            </a:r>
          </a:p>
          <a:p>
            <a:endParaRPr lang="pt-BR" sz="2800" dirty="0" smtClean="0"/>
          </a:p>
          <a:p>
            <a:r>
              <a:rPr lang="pt-BR" sz="2800" dirty="0" smtClean="0"/>
              <a:t>Desenvolvedores podem misturar filtros de </a:t>
            </a:r>
            <a:r>
              <a:rPr lang="pt-BR" sz="2800" dirty="0" err="1" smtClean="0"/>
              <a:t>pré</a:t>
            </a:r>
            <a:r>
              <a:rPr lang="pt-BR" sz="2800" dirty="0" smtClean="0"/>
              <a:t> e pós processamento!</a:t>
            </a:r>
          </a:p>
          <a:p>
            <a:pPr lvl="1"/>
            <a:endParaRPr lang="pt-BR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3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Trabalhos Relacionados: AA </a:t>
            </a:r>
            <a:r>
              <a:rPr lang="pt-BR" dirty="0" smtClean="0"/>
              <a:t>de Pré-Processamento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14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1560" y="1340768"/>
            <a:ext cx="8352928" cy="5653608"/>
          </a:xfrm>
        </p:spPr>
        <p:txBody>
          <a:bodyPr>
            <a:normAutofit fontScale="92500"/>
          </a:bodyPr>
          <a:lstStyle/>
          <a:p>
            <a:r>
              <a:rPr lang="pt-BR" dirty="0" smtClean="0"/>
              <a:t>São executados durante a </a:t>
            </a:r>
            <a:r>
              <a:rPr lang="pt-BR" dirty="0" err="1" smtClean="0"/>
              <a:t>renderização</a:t>
            </a:r>
            <a:r>
              <a:rPr lang="pt-BR" dirty="0" smtClean="0"/>
              <a:t> dos gráficos.</a:t>
            </a:r>
          </a:p>
          <a:p>
            <a:r>
              <a:rPr lang="pt-BR" dirty="0" smtClean="0"/>
              <a:t>Abordam o problema baseando-se no princípio da amostragem de </a:t>
            </a:r>
            <a:r>
              <a:rPr lang="pt-BR" dirty="0" err="1" smtClean="0"/>
              <a:t>Nyquist</a:t>
            </a:r>
            <a:r>
              <a:rPr lang="pt-BR" dirty="0" smtClean="0"/>
              <a:t>: </a:t>
            </a:r>
          </a:p>
          <a:p>
            <a:pPr marL="0" indent="0">
              <a:buNone/>
            </a:pPr>
            <a:r>
              <a:rPr lang="pt-BR" sz="2500" dirty="0" smtClean="0"/>
              <a:t>Aumentar o número de amostras              Aumentar o número de </a:t>
            </a:r>
            <a:r>
              <a:rPr lang="pt-BR" sz="2500" i="1" dirty="0" smtClean="0"/>
              <a:t>pixels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Filtros estudados: </a:t>
            </a:r>
            <a:r>
              <a:rPr lang="pt-BR" i="1" dirty="0" err="1" smtClean="0"/>
              <a:t>Super</a:t>
            </a:r>
            <a:r>
              <a:rPr lang="pt-BR" i="1" dirty="0" smtClean="0"/>
              <a:t> </a:t>
            </a:r>
            <a:r>
              <a:rPr lang="pt-BR" i="1" dirty="0" err="1" smtClean="0"/>
              <a:t>Sampling</a:t>
            </a:r>
            <a:r>
              <a:rPr lang="pt-BR" i="1" dirty="0" smtClean="0"/>
              <a:t> </a:t>
            </a:r>
            <a:r>
              <a:rPr lang="pt-BR" i="1" dirty="0" err="1" smtClean="0"/>
              <a:t>Anti-Aliasing</a:t>
            </a:r>
            <a:r>
              <a:rPr lang="pt-BR" i="1" dirty="0" smtClean="0"/>
              <a:t> </a:t>
            </a:r>
            <a:r>
              <a:rPr lang="pt-BR" dirty="0" smtClean="0"/>
              <a:t>(</a:t>
            </a:r>
            <a:r>
              <a:rPr lang="pt-BR" b="1" dirty="0" smtClean="0"/>
              <a:t>SSAA</a:t>
            </a:r>
            <a:r>
              <a:rPr lang="pt-BR" dirty="0" smtClean="0"/>
              <a:t>), </a:t>
            </a:r>
            <a:r>
              <a:rPr lang="pt-BR" i="1" dirty="0" err="1" smtClean="0"/>
              <a:t>Multi</a:t>
            </a:r>
            <a:r>
              <a:rPr lang="pt-BR" i="1" dirty="0" smtClean="0"/>
              <a:t> </a:t>
            </a:r>
            <a:r>
              <a:rPr lang="pt-BR" i="1" dirty="0" err="1" smtClean="0"/>
              <a:t>Sampling</a:t>
            </a:r>
            <a:r>
              <a:rPr lang="pt-BR" i="1" dirty="0" smtClean="0"/>
              <a:t> </a:t>
            </a:r>
            <a:r>
              <a:rPr lang="pt-BR" i="1" dirty="0" err="1" smtClean="0"/>
              <a:t>Anti-Aliasing</a:t>
            </a:r>
            <a:r>
              <a:rPr lang="pt-BR" i="1" dirty="0" smtClean="0"/>
              <a:t> </a:t>
            </a:r>
            <a:r>
              <a:rPr lang="pt-BR" dirty="0" smtClean="0"/>
              <a:t>(</a:t>
            </a:r>
            <a:r>
              <a:rPr lang="pt-BR" b="1" dirty="0" smtClean="0"/>
              <a:t>MSAA</a:t>
            </a:r>
            <a:r>
              <a:rPr lang="pt-BR" dirty="0" smtClean="0"/>
              <a:t>), </a:t>
            </a:r>
            <a:r>
              <a:rPr lang="pt-BR" i="1" dirty="0" err="1" smtClean="0"/>
              <a:t>Coverage</a:t>
            </a:r>
            <a:r>
              <a:rPr lang="pt-BR" i="1" dirty="0" smtClean="0"/>
              <a:t> </a:t>
            </a:r>
            <a:r>
              <a:rPr lang="pt-BR" i="1" dirty="0" err="1" smtClean="0"/>
              <a:t>Sampling</a:t>
            </a:r>
            <a:r>
              <a:rPr lang="pt-BR" i="1" dirty="0" smtClean="0"/>
              <a:t> </a:t>
            </a:r>
            <a:r>
              <a:rPr lang="pt-BR" i="1" dirty="0" err="1" smtClean="0"/>
              <a:t>Anti-Aliasing</a:t>
            </a:r>
            <a:r>
              <a:rPr lang="pt-BR" i="1" dirty="0" smtClean="0"/>
              <a:t> (</a:t>
            </a:r>
            <a:r>
              <a:rPr lang="pt-BR" b="1" dirty="0" smtClean="0"/>
              <a:t>CSAA</a:t>
            </a:r>
            <a:r>
              <a:rPr lang="pt-BR" dirty="0" smtClean="0"/>
              <a:t>), </a:t>
            </a:r>
            <a:r>
              <a:rPr lang="pt-BR" i="1" dirty="0" err="1" smtClean="0"/>
              <a:t>Enhanced</a:t>
            </a:r>
            <a:r>
              <a:rPr lang="pt-BR" i="1" dirty="0" smtClean="0"/>
              <a:t> </a:t>
            </a:r>
            <a:r>
              <a:rPr lang="pt-BR" i="1" dirty="0" err="1" smtClean="0"/>
              <a:t>Quality</a:t>
            </a:r>
            <a:r>
              <a:rPr lang="pt-BR" i="1" dirty="0" smtClean="0"/>
              <a:t> </a:t>
            </a:r>
            <a:r>
              <a:rPr lang="pt-BR" i="1" dirty="0" err="1" smtClean="0"/>
              <a:t>Anti-Aliasing</a:t>
            </a:r>
            <a:r>
              <a:rPr lang="pt-BR" dirty="0" smtClean="0"/>
              <a:t> (</a:t>
            </a:r>
            <a:r>
              <a:rPr lang="pt-BR" b="1" dirty="0" smtClean="0"/>
              <a:t>EQAA</a:t>
            </a:r>
            <a:r>
              <a:rPr lang="pt-BR" dirty="0" smtClean="0"/>
              <a:t>) e </a:t>
            </a:r>
            <a:r>
              <a:rPr lang="pt-BR" i="1" dirty="0" smtClean="0"/>
              <a:t>Temporal </a:t>
            </a:r>
            <a:r>
              <a:rPr lang="pt-BR" i="1" dirty="0" err="1" smtClean="0"/>
              <a:t>Anti-Aliasing</a:t>
            </a:r>
            <a:r>
              <a:rPr lang="pt-BR" i="1" dirty="0" smtClean="0"/>
              <a:t> </a:t>
            </a:r>
            <a:r>
              <a:rPr lang="pt-BR" dirty="0" smtClean="0"/>
              <a:t>(</a:t>
            </a:r>
            <a:r>
              <a:rPr lang="pt-BR" b="1" dirty="0" smtClean="0"/>
              <a:t>TXAA</a:t>
            </a:r>
            <a:r>
              <a:rPr lang="pt-BR" dirty="0" smtClean="0"/>
              <a:t>).</a:t>
            </a:r>
          </a:p>
          <a:p>
            <a:r>
              <a:rPr lang="pt-BR" dirty="0" smtClean="0"/>
              <a:t>Características gerais: resolvem bem o problema, mas utiliza muita memória e processamento.</a:t>
            </a:r>
            <a:endParaRPr lang="pt-B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12976"/>
            <a:ext cx="2664296" cy="166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355976" y="2492896"/>
            <a:ext cx="588888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6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Trabalhos Relacionados: </a:t>
            </a:r>
            <a:r>
              <a:rPr lang="pt-BR" i="1" dirty="0" err="1" smtClean="0"/>
              <a:t>Super</a:t>
            </a:r>
            <a:r>
              <a:rPr lang="pt-BR" i="1" dirty="0" smtClean="0"/>
              <a:t> </a:t>
            </a:r>
            <a:r>
              <a:rPr lang="pt-BR" i="1" dirty="0" err="1" smtClean="0"/>
              <a:t>Sampling</a:t>
            </a:r>
            <a:r>
              <a:rPr lang="pt-BR" i="1" dirty="0" smtClean="0"/>
              <a:t> </a:t>
            </a:r>
            <a:r>
              <a:rPr lang="pt-BR" i="1" dirty="0" err="1" smtClean="0"/>
              <a:t>Anti-Aliasing</a:t>
            </a:r>
            <a:r>
              <a:rPr lang="pt-BR" i="1" dirty="0" smtClean="0"/>
              <a:t> </a:t>
            </a:r>
            <a:r>
              <a:rPr lang="pt-BR" dirty="0" smtClean="0"/>
              <a:t>(</a:t>
            </a:r>
            <a:r>
              <a:rPr lang="pt-BR" b="1" dirty="0" smtClean="0"/>
              <a:t>SSAA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15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077544"/>
          </a:xfrm>
        </p:spPr>
        <p:txBody>
          <a:bodyPr/>
          <a:lstStyle/>
          <a:p>
            <a:r>
              <a:rPr lang="pt-BR" dirty="0" smtClean="0"/>
              <a:t>Aumenta a resolução da </a:t>
            </a:r>
            <a:r>
              <a:rPr lang="pt-BR" dirty="0" err="1" smtClean="0"/>
              <a:t>renderização</a:t>
            </a:r>
            <a:r>
              <a:rPr lang="pt-BR" dirty="0" smtClean="0"/>
              <a:t> 2x,4x ou 8x,</a:t>
            </a:r>
          </a:p>
          <a:p>
            <a:r>
              <a:rPr lang="pt-BR" dirty="0" smtClean="0"/>
              <a:t>“Comprime”  a imagem para a resolução desejada.</a:t>
            </a:r>
          </a:p>
          <a:p>
            <a:r>
              <a:rPr lang="pt-BR" dirty="0" smtClean="0"/>
              <a:t>Utiliza amostras (</a:t>
            </a:r>
            <a:r>
              <a:rPr lang="pt-BR" i="1" dirty="0" smtClean="0"/>
              <a:t>sub </a:t>
            </a:r>
            <a:r>
              <a:rPr lang="pt-BR" i="1" dirty="0" err="1" smtClean="0"/>
              <a:t>samples</a:t>
            </a:r>
            <a:r>
              <a:rPr lang="pt-BR" dirty="0" smtClean="0"/>
              <a:t>) para fazer a compressão dos </a:t>
            </a:r>
            <a:r>
              <a:rPr lang="pt-BR" i="1" dirty="0" smtClean="0"/>
              <a:t>pixels</a:t>
            </a:r>
            <a:r>
              <a:rPr lang="pt-BR" dirty="0" smtClean="0"/>
              <a:t>.</a:t>
            </a:r>
          </a:p>
          <a:p>
            <a:r>
              <a:rPr lang="pt-BR" dirty="0" smtClean="0"/>
              <a:t>Em decadência devido ao uso excessivo de memória</a:t>
            </a:r>
          </a:p>
          <a:p>
            <a:r>
              <a:rPr lang="pt-BR" dirty="0" smtClean="0"/>
              <a:t>Disponível utilização através do Painel de Controle </a:t>
            </a:r>
            <a:r>
              <a:rPr lang="pt-BR" i="1" dirty="0" err="1" smtClean="0"/>
              <a:t>n</a:t>
            </a:r>
            <a:r>
              <a:rPr lang="pt-BR" dirty="0" err="1" smtClean="0"/>
              <a:t>Vidia</a:t>
            </a:r>
            <a:r>
              <a:rPr lang="pt-BR" dirty="0" smtClean="0"/>
              <a:t>.</a:t>
            </a:r>
          </a:p>
          <a:p>
            <a:r>
              <a:rPr lang="pt-BR" dirty="0" smtClean="0"/>
              <a:t>Exemplos do tipo de amostragem:</a:t>
            </a:r>
          </a:p>
          <a:p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4725144"/>
            <a:ext cx="3652098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2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i="1" dirty="0" err="1" smtClean="0"/>
              <a:t>Super</a:t>
            </a:r>
            <a:r>
              <a:rPr lang="pt-BR" i="1" dirty="0" smtClean="0"/>
              <a:t> </a:t>
            </a:r>
            <a:r>
              <a:rPr lang="pt-BR" i="1" dirty="0" err="1"/>
              <a:t>Sampling</a:t>
            </a:r>
            <a:r>
              <a:rPr lang="pt-BR" i="1" dirty="0"/>
              <a:t> </a:t>
            </a:r>
            <a:r>
              <a:rPr lang="pt-BR" i="1" dirty="0" err="1"/>
              <a:t>Anti-Aliasing</a:t>
            </a:r>
            <a:r>
              <a:rPr lang="pt-BR" i="1" dirty="0"/>
              <a:t> </a:t>
            </a:r>
            <a:r>
              <a:rPr lang="pt-BR" dirty="0"/>
              <a:t>(</a:t>
            </a:r>
            <a:r>
              <a:rPr lang="pt-BR" b="1" dirty="0"/>
              <a:t>SSAA</a:t>
            </a:r>
            <a:r>
              <a:rPr lang="pt-BR" dirty="0" smtClean="0"/>
              <a:t>) Exemplo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16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76064" y="1447800"/>
            <a:ext cx="7772400" cy="4572000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2376264" cy="2376264"/>
          </a:xfrm>
          <a:prstGeom prst="rect">
            <a:avLst/>
          </a:prstGeom>
          <a:noFill/>
          <a:ex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468893"/>
            <a:ext cx="2383762" cy="239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437112"/>
            <a:ext cx="2466286" cy="2449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51520" y="1412776"/>
            <a:ext cx="2376264" cy="237626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3344771" y="1412776"/>
            <a:ext cx="2376264" cy="237626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/>
          <p:cNvSpPr/>
          <p:nvPr/>
        </p:nvSpPr>
        <p:spPr>
          <a:xfrm>
            <a:off x="6394420" y="4401108"/>
            <a:ext cx="2376264" cy="23762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ight Arrow 11"/>
          <p:cNvSpPr/>
          <p:nvPr/>
        </p:nvSpPr>
        <p:spPr>
          <a:xfrm>
            <a:off x="2672465" y="2384884"/>
            <a:ext cx="648072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6300192" y="1455997"/>
            <a:ext cx="2376264" cy="237626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ight Arrow 22"/>
          <p:cNvSpPr/>
          <p:nvPr/>
        </p:nvSpPr>
        <p:spPr>
          <a:xfrm rot="5400000">
            <a:off x="4186940" y="3753036"/>
            <a:ext cx="648072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ight Arrow 23"/>
          <p:cNvSpPr/>
          <p:nvPr/>
        </p:nvSpPr>
        <p:spPr>
          <a:xfrm>
            <a:off x="5652120" y="2248461"/>
            <a:ext cx="648072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428" y="1412776"/>
            <a:ext cx="236970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3347864" y="1412776"/>
            <a:ext cx="28803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437112"/>
            <a:ext cx="1255655" cy="130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3889023" y="4392207"/>
            <a:ext cx="1287760" cy="134053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Down Arrow 36"/>
          <p:cNvSpPr/>
          <p:nvPr/>
        </p:nvSpPr>
        <p:spPr>
          <a:xfrm>
            <a:off x="7294520" y="3789040"/>
            <a:ext cx="576064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338" name="Picture 2" descr="http://www.i2symbol.com/css/chat/facebook/memes/hires/lesquee_happy_mem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7689" y="4491118"/>
            <a:ext cx="2200175" cy="198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499432"/>
            <a:ext cx="2408942" cy="2332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6300192" y="1484784"/>
            <a:ext cx="2398300" cy="237626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4510976" y="1700808"/>
            <a:ext cx="2005240" cy="3361665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85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2" grpId="0" animBg="1"/>
      <p:bldP spid="22" grpId="0" animBg="1"/>
      <p:bldP spid="23" grpId="0" animBg="1"/>
      <p:bldP spid="24" grpId="0" animBg="1"/>
      <p:bldP spid="28" grpId="0" animBg="1"/>
      <p:bldP spid="31" grpId="0" animBg="1"/>
      <p:bldP spid="37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Trabalhos Relacionados: </a:t>
            </a:r>
            <a:r>
              <a:rPr lang="pt-BR" i="1" dirty="0" err="1" smtClean="0"/>
              <a:t>Multi</a:t>
            </a:r>
            <a:r>
              <a:rPr lang="pt-BR" i="1" dirty="0" smtClean="0"/>
              <a:t> </a:t>
            </a:r>
            <a:r>
              <a:rPr lang="pt-BR" i="1" dirty="0" err="1" smtClean="0"/>
              <a:t>Sampling</a:t>
            </a:r>
            <a:r>
              <a:rPr lang="pt-BR" i="1" dirty="0" smtClean="0"/>
              <a:t> </a:t>
            </a:r>
            <a:r>
              <a:rPr lang="pt-BR" i="1" dirty="0" err="1" smtClean="0"/>
              <a:t>Anti-Aliasing</a:t>
            </a:r>
            <a:r>
              <a:rPr lang="pt-BR" dirty="0" smtClean="0"/>
              <a:t> (</a:t>
            </a:r>
            <a:r>
              <a:rPr lang="pt-BR" b="1" dirty="0" smtClean="0"/>
              <a:t>MSAA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17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Versão melhorada do SSAA.</a:t>
            </a:r>
          </a:p>
          <a:p>
            <a:r>
              <a:rPr lang="pt-BR" dirty="0" smtClean="0"/>
              <a:t>Faz a amostragem apenas nas bordas dos </a:t>
            </a:r>
            <a:r>
              <a:rPr lang="pt-BR" dirty="0" err="1" smtClean="0"/>
              <a:t>políginos</a:t>
            </a:r>
            <a:r>
              <a:rPr lang="pt-BR" dirty="0" smtClean="0"/>
              <a:t>, reduzindo processamento! </a:t>
            </a:r>
          </a:p>
          <a:p>
            <a:r>
              <a:rPr lang="pt-BR" dirty="0" smtClean="0"/>
              <a:t>Consome menos memória que o SSAA, mas ainda gasta bastante.</a:t>
            </a:r>
          </a:p>
          <a:p>
            <a:r>
              <a:rPr lang="pt-BR" dirty="0" smtClean="0"/>
              <a:t>Resultado um pouco pior que SSAA, mas o ganho de performance o torna muito mais utilizado nos jogos. 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003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i="1" dirty="0" err="1"/>
              <a:t>Multi</a:t>
            </a:r>
            <a:r>
              <a:rPr lang="pt-BR" i="1" dirty="0"/>
              <a:t> </a:t>
            </a:r>
            <a:r>
              <a:rPr lang="pt-BR" i="1" dirty="0" err="1"/>
              <a:t>Sampling</a:t>
            </a:r>
            <a:r>
              <a:rPr lang="pt-BR" i="1" dirty="0"/>
              <a:t> </a:t>
            </a:r>
            <a:r>
              <a:rPr lang="pt-BR" i="1" dirty="0" err="1"/>
              <a:t>Anti-Aliasing</a:t>
            </a:r>
            <a:r>
              <a:rPr lang="pt-BR" dirty="0"/>
              <a:t> (</a:t>
            </a:r>
            <a:r>
              <a:rPr lang="pt-BR" b="1" dirty="0"/>
              <a:t>MSAA</a:t>
            </a:r>
            <a:r>
              <a:rPr lang="pt-BR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18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marL="0" indent="0" algn="ctr">
              <a:buNone/>
            </a:pPr>
            <a:r>
              <a:rPr lang="pt-BR" sz="1700" dirty="0"/>
              <a:t>Fonte: </a:t>
            </a:r>
            <a:r>
              <a:rPr lang="pt-BR" sz="1500" dirty="0"/>
              <a:t>https://mynameismjp.wordpress.com/2012/10/24/msaa-overview/</a:t>
            </a:r>
          </a:p>
        </p:txBody>
      </p:sp>
      <p:pic>
        <p:nvPicPr>
          <p:cNvPr id="1026" name="Picture 2" descr="https://mynameismjp.files.wordpress.com/2012/10/msaa_partial_coverag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08920"/>
            <a:ext cx="8016825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9552" y="2564904"/>
            <a:ext cx="8208912" cy="28083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774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498178"/>
          </a:xfrm>
        </p:spPr>
        <p:txBody>
          <a:bodyPr>
            <a:normAutofit fontScale="90000"/>
          </a:bodyPr>
          <a:lstStyle/>
          <a:p>
            <a:pPr algn="ctr"/>
            <a:r>
              <a:rPr lang="pt-BR" sz="3200" dirty="0"/>
              <a:t>Trabalhos Relacionados: </a:t>
            </a:r>
            <a:r>
              <a:rPr lang="pt-BR" sz="3200" i="1" dirty="0" err="1" smtClean="0"/>
              <a:t>Coverage</a:t>
            </a:r>
            <a:r>
              <a:rPr lang="pt-BR" sz="3200" i="1" dirty="0" smtClean="0"/>
              <a:t> </a:t>
            </a:r>
            <a:r>
              <a:rPr lang="pt-BR" sz="3200" i="1" dirty="0" err="1" smtClean="0"/>
              <a:t>Sampling</a:t>
            </a:r>
            <a:r>
              <a:rPr lang="pt-BR" sz="3200" i="1" dirty="0" smtClean="0"/>
              <a:t> </a:t>
            </a:r>
            <a:r>
              <a:rPr lang="pt-BR" sz="3200" i="1" dirty="0" err="1" smtClean="0"/>
              <a:t>Anti-Aliasing</a:t>
            </a:r>
            <a:r>
              <a:rPr lang="pt-BR" sz="3200" i="1" dirty="0" smtClean="0"/>
              <a:t> </a:t>
            </a:r>
            <a:r>
              <a:rPr lang="pt-BR" sz="3200" dirty="0" smtClean="0"/>
              <a:t>(</a:t>
            </a:r>
            <a:r>
              <a:rPr lang="pt-BR" sz="3200" b="1" dirty="0" smtClean="0"/>
              <a:t>CSAA</a:t>
            </a:r>
            <a:r>
              <a:rPr lang="pt-BR" sz="3200" dirty="0" smtClean="0"/>
              <a:t>)/ </a:t>
            </a:r>
            <a:r>
              <a:rPr lang="pt-BR" sz="3200" i="1" dirty="0" err="1" smtClean="0"/>
              <a:t>Enhanced</a:t>
            </a:r>
            <a:r>
              <a:rPr lang="pt-BR" sz="3200" i="1" dirty="0" smtClean="0"/>
              <a:t> </a:t>
            </a:r>
            <a:r>
              <a:rPr lang="pt-BR" sz="3200" i="1" dirty="0" err="1" smtClean="0"/>
              <a:t>Quality</a:t>
            </a:r>
            <a:r>
              <a:rPr lang="pt-BR" sz="3200" i="1" dirty="0" smtClean="0"/>
              <a:t> </a:t>
            </a:r>
            <a:r>
              <a:rPr lang="pt-BR" sz="3200" i="1" dirty="0" err="1" smtClean="0"/>
              <a:t>Anti-Aliasing</a:t>
            </a:r>
            <a:r>
              <a:rPr lang="pt-BR" sz="3200" i="1" dirty="0" smtClean="0"/>
              <a:t> </a:t>
            </a:r>
            <a:r>
              <a:rPr lang="pt-BR" sz="3200" dirty="0" smtClean="0"/>
              <a:t>(</a:t>
            </a:r>
            <a:r>
              <a:rPr lang="pt-BR" sz="3200" b="1" dirty="0" smtClean="0"/>
              <a:t>EQAA</a:t>
            </a:r>
            <a:r>
              <a:rPr lang="pt-BR" sz="3200" dirty="0" smtClean="0"/>
              <a:t>)</a:t>
            </a:r>
            <a:endParaRPr lang="pt-BR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19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2276872"/>
            <a:ext cx="7772400" cy="3742928"/>
          </a:xfrm>
        </p:spPr>
        <p:txBody>
          <a:bodyPr/>
          <a:lstStyle/>
          <a:p>
            <a:r>
              <a:rPr lang="pt-BR" dirty="0" smtClean="0"/>
              <a:t>Funcionam da </a:t>
            </a:r>
            <a:r>
              <a:rPr lang="pt-BR" u="sng" dirty="0" smtClean="0"/>
              <a:t>mesma</a:t>
            </a:r>
            <a:r>
              <a:rPr lang="pt-BR" dirty="0" smtClean="0"/>
              <a:t> forma.</a:t>
            </a:r>
          </a:p>
          <a:p>
            <a:r>
              <a:rPr lang="pt-BR" dirty="0" smtClean="0"/>
              <a:t>Reconhecem padrões nas amostras e aplica a filtragem só onde a borda é detectada.</a:t>
            </a:r>
          </a:p>
          <a:p>
            <a:r>
              <a:rPr lang="pt-BR" dirty="0" smtClean="0"/>
              <a:t>Mesmo analisando várias amostras, o cálculo só é feito nas amostras que detectam variações de cores.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131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Sumário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340768"/>
            <a:ext cx="7772400" cy="5400600"/>
          </a:xfrm>
        </p:spPr>
        <p:txBody>
          <a:bodyPr>
            <a:normAutofit/>
          </a:bodyPr>
          <a:lstStyle/>
          <a:p>
            <a:r>
              <a:rPr lang="pt-BR" dirty="0" smtClean="0"/>
              <a:t>1 - Introdução</a:t>
            </a:r>
          </a:p>
          <a:p>
            <a:r>
              <a:rPr lang="pt-BR" dirty="0" smtClean="0"/>
              <a:t>2 - Motivação</a:t>
            </a:r>
            <a:endParaRPr lang="pt-BR" dirty="0"/>
          </a:p>
          <a:p>
            <a:r>
              <a:rPr lang="pt-BR" dirty="0" smtClean="0"/>
              <a:t>3 - Filtros de </a:t>
            </a:r>
            <a:r>
              <a:rPr lang="pt-BR" dirty="0" err="1" smtClean="0"/>
              <a:t>Anti-Aliasing</a:t>
            </a:r>
            <a:r>
              <a:rPr lang="pt-BR" dirty="0" smtClean="0"/>
              <a:t> (AA)</a:t>
            </a:r>
          </a:p>
          <a:p>
            <a:r>
              <a:rPr lang="pt-BR" dirty="0" smtClean="0"/>
              <a:t>4 - Filtros de Texturas (TF)</a:t>
            </a:r>
          </a:p>
          <a:p>
            <a:r>
              <a:rPr lang="pt-BR" dirty="0" smtClean="0"/>
              <a:t>5 - Implementação de 5 filtros</a:t>
            </a:r>
          </a:p>
          <a:p>
            <a:r>
              <a:rPr lang="pt-BR" dirty="0" smtClean="0"/>
              <a:t>6-Resultados</a:t>
            </a:r>
          </a:p>
          <a:p>
            <a:r>
              <a:rPr lang="pt-BR" dirty="0" smtClean="0"/>
              <a:t>7 - Conclusão</a:t>
            </a:r>
          </a:p>
          <a:p>
            <a:r>
              <a:rPr lang="pt-BR" dirty="0" smtClean="0"/>
              <a:t>8 - Trabalhos Futuros</a:t>
            </a:r>
          </a:p>
          <a:p>
            <a:r>
              <a:rPr lang="pt-BR" dirty="0" smtClean="0"/>
              <a:t>9 - Agradecimentos</a:t>
            </a:r>
          </a:p>
          <a:p>
            <a:r>
              <a:rPr lang="pt-BR" dirty="0" smtClean="0"/>
              <a:t>10 - Referências</a:t>
            </a:r>
          </a:p>
          <a:p>
            <a:pPr marL="320040" lvl="1" indent="0">
              <a:buNone/>
            </a:pPr>
            <a:endParaRPr lang="pt-BR" dirty="0" smtClean="0"/>
          </a:p>
          <a:p>
            <a:pPr marL="320040" lvl="1" indent="0">
              <a:buNone/>
            </a:pPr>
            <a:endParaRPr lang="pt-BR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2</a:t>
            </a:fld>
            <a:endParaRPr lang="pt-BR"/>
          </a:p>
        </p:txBody>
      </p:sp>
      <p:cxnSp>
        <p:nvCxnSpPr>
          <p:cNvPr id="6" name="Straight Connector 5"/>
          <p:cNvCxnSpPr/>
          <p:nvPr/>
        </p:nvCxnSpPr>
        <p:spPr>
          <a:xfrm>
            <a:off x="1259632" y="2708920"/>
            <a:ext cx="37444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92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200" i="1" dirty="0" err="1"/>
              <a:t>Coverage</a:t>
            </a:r>
            <a:r>
              <a:rPr lang="pt-BR" sz="3200" i="1" dirty="0"/>
              <a:t> </a:t>
            </a:r>
            <a:r>
              <a:rPr lang="pt-BR" sz="3200" i="1" dirty="0" err="1"/>
              <a:t>Sampling</a:t>
            </a:r>
            <a:r>
              <a:rPr lang="pt-BR" sz="3200" i="1" dirty="0"/>
              <a:t> </a:t>
            </a:r>
            <a:r>
              <a:rPr lang="pt-BR" sz="3200" i="1" dirty="0" err="1"/>
              <a:t>Anti-Aliasing</a:t>
            </a:r>
            <a:r>
              <a:rPr lang="pt-BR" sz="3200" i="1" dirty="0"/>
              <a:t> </a:t>
            </a:r>
            <a:r>
              <a:rPr lang="pt-BR" sz="3200" dirty="0"/>
              <a:t>(</a:t>
            </a:r>
            <a:r>
              <a:rPr lang="pt-BR" sz="3200" b="1" dirty="0"/>
              <a:t>CSAA</a:t>
            </a:r>
            <a:r>
              <a:rPr lang="pt-BR" sz="3200" dirty="0"/>
              <a:t>)/ </a:t>
            </a:r>
            <a:r>
              <a:rPr lang="pt-BR" sz="3200" i="1" dirty="0" err="1"/>
              <a:t>Enhanced</a:t>
            </a:r>
            <a:r>
              <a:rPr lang="pt-BR" sz="3200" i="1" dirty="0"/>
              <a:t> </a:t>
            </a:r>
            <a:r>
              <a:rPr lang="pt-BR" sz="3200" i="1" dirty="0" err="1"/>
              <a:t>Quality</a:t>
            </a:r>
            <a:r>
              <a:rPr lang="pt-BR" sz="3200" i="1" dirty="0"/>
              <a:t> </a:t>
            </a:r>
            <a:r>
              <a:rPr lang="pt-BR" sz="3200" i="1" dirty="0" err="1"/>
              <a:t>Anti-Aliasing</a:t>
            </a:r>
            <a:r>
              <a:rPr lang="pt-BR" sz="3200" i="1" dirty="0"/>
              <a:t> </a:t>
            </a:r>
            <a:r>
              <a:rPr lang="pt-BR" sz="3200" dirty="0"/>
              <a:t>(</a:t>
            </a:r>
            <a:r>
              <a:rPr lang="pt-BR" sz="3200" b="1" dirty="0"/>
              <a:t>EQAA</a:t>
            </a:r>
            <a:r>
              <a:rPr lang="pt-BR" sz="3200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20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861520"/>
          </a:xfrm>
        </p:spPr>
        <p:txBody>
          <a:bodyPr>
            <a:normAutofit lnSpcReduction="10000"/>
          </a:bodyPr>
          <a:lstStyle/>
          <a:p>
            <a:endParaRPr lang="pt-BR" sz="2000" dirty="0" smtClean="0"/>
          </a:p>
          <a:p>
            <a:endParaRPr lang="pt-BR" sz="2000" dirty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  <a:p>
            <a:endParaRPr lang="pt-BR" sz="2000" dirty="0" smtClean="0"/>
          </a:p>
          <a:p>
            <a:endParaRPr lang="pt-BR" sz="2000" dirty="0"/>
          </a:p>
          <a:p>
            <a:endParaRPr lang="pt-BR" sz="2000" dirty="0" smtClean="0"/>
          </a:p>
          <a:p>
            <a:endParaRPr lang="pt-BR" sz="2000" dirty="0"/>
          </a:p>
          <a:p>
            <a:endParaRPr lang="pt-BR" sz="2000" dirty="0" smtClean="0"/>
          </a:p>
          <a:p>
            <a:endParaRPr lang="pt-BR" sz="2000" dirty="0"/>
          </a:p>
          <a:p>
            <a:endParaRPr lang="pt-BR" sz="2000" dirty="0" smtClean="0"/>
          </a:p>
          <a:p>
            <a:pPr marL="0" indent="0" algn="ctr">
              <a:buNone/>
            </a:pPr>
            <a:endParaRPr lang="pt-BR" sz="1600" dirty="0" smtClean="0"/>
          </a:p>
          <a:p>
            <a:pPr marL="0" indent="0" algn="ctr">
              <a:buNone/>
            </a:pPr>
            <a:r>
              <a:rPr lang="pt-BR" sz="1600" dirty="0" smtClean="0"/>
              <a:t>Fonte: AMD: EQAA </a:t>
            </a:r>
            <a:r>
              <a:rPr lang="pt-BR" sz="1600" dirty="0" err="1" smtClean="0"/>
              <a:t>Modes</a:t>
            </a:r>
            <a:r>
              <a:rPr lang="pt-BR" sz="1600" dirty="0" smtClean="0"/>
              <a:t> for AMD 6900 Series </a:t>
            </a:r>
            <a:r>
              <a:rPr lang="pt-BR" sz="1600" dirty="0" err="1" smtClean="0"/>
              <a:t>Graphics</a:t>
            </a:r>
            <a:r>
              <a:rPr lang="pt-BR" sz="1600" dirty="0" smtClean="0"/>
              <a:t> </a:t>
            </a:r>
            <a:r>
              <a:rPr lang="pt-BR" sz="1600" dirty="0" err="1" smtClean="0"/>
              <a:t>Cards</a:t>
            </a:r>
            <a:r>
              <a:rPr lang="pt-BR" sz="1600" dirty="0" smtClean="0"/>
              <a:t>. Tech </a:t>
            </a:r>
            <a:r>
              <a:rPr lang="pt-BR" sz="1600" dirty="0" err="1" smtClean="0"/>
              <a:t>report</a:t>
            </a:r>
            <a:endParaRPr lang="pt-BR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8228029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03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06613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Trabalhos Relacionados: </a:t>
            </a:r>
            <a:r>
              <a:rPr lang="pt-BR" i="1" dirty="0" smtClean="0"/>
              <a:t>Temporal </a:t>
            </a:r>
            <a:r>
              <a:rPr lang="pt-BR" i="1" dirty="0" err="1" smtClean="0"/>
              <a:t>Anti-Aliasing</a:t>
            </a:r>
            <a:r>
              <a:rPr lang="pt-BR" i="1" dirty="0" smtClean="0"/>
              <a:t> </a:t>
            </a:r>
            <a:r>
              <a:rPr lang="pt-BR" dirty="0" smtClean="0"/>
              <a:t>(</a:t>
            </a:r>
            <a:r>
              <a:rPr lang="pt-BR" b="1" dirty="0" smtClean="0"/>
              <a:t>TXAA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21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484784"/>
            <a:ext cx="7772400" cy="5256584"/>
          </a:xfrm>
        </p:spPr>
        <p:txBody>
          <a:bodyPr>
            <a:normAutofit fontScale="92500" lnSpcReduction="10000"/>
          </a:bodyPr>
          <a:lstStyle/>
          <a:p>
            <a:r>
              <a:rPr lang="pt-BR" sz="2400" dirty="0" smtClean="0"/>
              <a:t>Exclusivo para </a:t>
            </a:r>
            <a:r>
              <a:rPr lang="pt-BR" sz="2400" dirty="0" err="1" smtClean="0"/>
              <a:t>GPUs</a:t>
            </a:r>
            <a:r>
              <a:rPr lang="pt-BR" sz="2400" dirty="0" smtClean="0"/>
              <a:t> da </a:t>
            </a:r>
            <a:r>
              <a:rPr lang="pt-BR" sz="2400" i="1" dirty="0" err="1" smtClean="0"/>
              <a:t>n</a:t>
            </a:r>
            <a:r>
              <a:rPr lang="pt-BR" sz="2400" dirty="0" err="1" smtClean="0"/>
              <a:t>Vidia</a:t>
            </a:r>
            <a:r>
              <a:rPr lang="pt-BR" sz="2400" dirty="0" smtClean="0"/>
              <a:t>.</a:t>
            </a:r>
          </a:p>
          <a:p>
            <a:r>
              <a:rPr lang="pt-BR" sz="2400" dirty="0" smtClean="0"/>
              <a:t>Desenvolvido para reduzir o serrilhado durante a </a:t>
            </a:r>
            <a:r>
              <a:rPr lang="pt-BR" sz="2400" u="sng" dirty="0" smtClean="0"/>
              <a:t>movimentação</a:t>
            </a:r>
            <a:r>
              <a:rPr lang="pt-BR" sz="2400" dirty="0" smtClean="0"/>
              <a:t> de objetos.</a:t>
            </a:r>
          </a:p>
          <a:p>
            <a:r>
              <a:rPr lang="pt-BR" sz="2400" i="1" dirty="0" err="1" smtClean="0"/>
              <a:t>Multi</a:t>
            </a:r>
            <a:r>
              <a:rPr lang="pt-BR" sz="2400" i="1" dirty="0" smtClean="0"/>
              <a:t> </a:t>
            </a:r>
            <a:r>
              <a:rPr lang="pt-BR" sz="2400" i="1" dirty="0" err="1" smtClean="0"/>
              <a:t>Sampling</a:t>
            </a:r>
            <a:r>
              <a:rPr lang="pt-BR" sz="2400" i="1" dirty="0" smtClean="0"/>
              <a:t>  </a:t>
            </a:r>
            <a:r>
              <a:rPr lang="pt-BR" sz="2400" dirty="0" smtClean="0"/>
              <a:t>+ filtros temporais</a:t>
            </a:r>
          </a:p>
          <a:p>
            <a:endParaRPr lang="pt-BR" sz="2400" dirty="0"/>
          </a:p>
          <a:p>
            <a:endParaRPr lang="pt-BR" sz="2400" dirty="0" smtClean="0"/>
          </a:p>
          <a:p>
            <a:endParaRPr lang="pt-BR" sz="2400" dirty="0"/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dirty="0"/>
          </a:p>
          <a:p>
            <a:endParaRPr lang="pt-BR" sz="2400" dirty="0" smtClean="0"/>
          </a:p>
          <a:p>
            <a:endParaRPr lang="pt-BR" sz="2400" dirty="0"/>
          </a:p>
          <a:p>
            <a:endParaRPr lang="pt-BR" sz="2400" dirty="0" smtClean="0"/>
          </a:p>
          <a:p>
            <a:pPr marL="0" indent="0" algn="ctr">
              <a:buNone/>
            </a:pPr>
            <a:r>
              <a:rPr lang="pt-BR" sz="1600" dirty="0"/>
              <a:t> </a:t>
            </a:r>
            <a:r>
              <a:rPr lang="pt-BR" sz="1600" dirty="0" smtClean="0"/>
              <a:t>Fonte: </a:t>
            </a:r>
            <a:r>
              <a:rPr lang="pt-BR" sz="1600" dirty="0" err="1" smtClean="0"/>
              <a:t>Assassin’s</a:t>
            </a:r>
            <a:r>
              <a:rPr lang="pt-BR" sz="1600" dirty="0" smtClean="0"/>
              <a:t> </a:t>
            </a:r>
            <a:r>
              <a:rPr lang="pt-BR" sz="1600" dirty="0" err="1" smtClean="0"/>
              <a:t>Creed</a:t>
            </a:r>
            <a:r>
              <a:rPr lang="pt-BR" sz="1600" dirty="0" smtClean="0"/>
              <a:t> IV: Black </a:t>
            </a:r>
            <a:r>
              <a:rPr lang="pt-BR" sz="1600" dirty="0" err="1" smtClean="0"/>
              <a:t>Flag</a:t>
            </a:r>
            <a:endParaRPr lang="pt-BR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96952"/>
            <a:ext cx="3533647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43808" y="2924944"/>
            <a:ext cx="3672408" cy="30963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969" y="3162672"/>
            <a:ext cx="3533647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062961" y="3090664"/>
            <a:ext cx="3672408" cy="30963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306688"/>
            <a:ext cx="3533647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275856" y="3234680"/>
            <a:ext cx="3672408" cy="30963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unded Rectangular Callout 7"/>
          <p:cNvSpPr/>
          <p:nvPr/>
        </p:nvSpPr>
        <p:spPr>
          <a:xfrm>
            <a:off x="5997811" y="2456892"/>
            <a:ext cx="1475116" cy="1080120"/>
          </a:xfrm>
          <a:prstGeom prst="wedgeRoundRectCallout">
            <a:avLst>
              <a:gd name="adj1" fmla="val -100950"/>
              <a:gd name="adj2" fmla="val 68091"/>
              <a:gd name="adj3" fmla="val 16667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Hi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  <a:r>
              <a:rPr lang="pt-BR" dirty="0" err="1" smtClean="0">
                <a:solidFill>
                  <a:schemeClr val="tx1"/>
                </a:solidFill>
              </a:rPr>
              <a:t>doggie</a:t>
            </a:r>
            <a:r>
              <a:rPr lang="pt-BR" dirty="0" smtClean="0">
                <a:solidFill>
                  <a:schemeClr val="tx1"/>
                </a:solidFill>
              </a:rPr>
              <a:t>.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8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Trabalhos Relacionados: Filtros </a:t>
            </a:r>
            <a:r>
              <a:rPr lang="pt-BR" dirty="0" smtClean="0"/>
              <a:t>de Pós-Processamento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22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Pós </a:t>
            </a:r>
            <a:r>
              <a:rPr lang="pt-BR" sz="2000" dirty="0" err="1" smtClean="0"/>
              <a:t>Renderização</a:t>
            </a:r>
            <a:r>
              <a:rPr lang="pt-BR" sz="2000" dirty="0" smtClean="0"/>
              <a:t>.</a:t>
            </a:r>
          </a:p>
          <a:p>
            <a:r>
              <a:rPr lang="pt-BR" sz="2000" dirty="0" smtClean="0"/>
              <a:t>Não se baseiam no princípio da amostragem.</a:t>
            </a:r>
          </a:p>
          <a:p>
            <a:r>
              <a:rPr lang="pt-BR" sz="2000" dirty="0" smtClean="0"/>
              <a:t>Algoritmos que focam na detecção de bordas e formas, e aplicam </a:t>
            </a:r>
            <a:r>
              <a:rPr lang="pt-BR" sz="2000" dirty="0" err="1" smtClean="0"/>
              <a:t>borramentos</a:t>
            </a:r>
            <a:r>
              <a:rPr lang="pt-BR" sz="2000" dirty="0" smtClean="0"/>
              <a:t> específicos.</a:t>
            </a:r>
          </a:p>
          <a:p>
            <a:r>
              <a:rPr lang="pt-BR" sz="2000" dirty="0" smtClean="0"/>
              <a:t>Rápidos e Leves</a:t>
            </a:r>
          </a:p>
          <a:p>
            <a:r>
              <a:rPr lang="pt-BR" sz="2000" dirty="0" smtClean="0"/>
              <a:t>Filtros estudados:  </a:t>
            </a:r>
            <a:r>
              <a:rPr lang="pt-BR" sz="2000" i="1" dirty="0" err="1" smtClean="0"/>
              <a:t>Fast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Approximate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Anti-Aliasing</a:t>
            </a:r>
            <a:r>
              <a:rPr lang="pt-BR" sz="2000" i="1" dirty="0" smtClean="0"/>
              <a:t> </a:t>
            </a:r>
            <a:r>
              <a:rPr lang="pt-BR" sz="2000" dirty="0" smtClean="0"/>
              <a:t>(</a:t>
            </a:r>
            <a:r>
              <a:rPr lang="pt-BR" sz="2000" b="1" dirty="0" smtClean="0"/>
              <a:t>FXAA</a:t>
            </a:r>
            <a:r>
              <a:rPr lang="pt-BR" sz="2000" dirty="0" smtClean="0"/>
              <a:t>), </a:t>
            </a:r>
            <a:r>
              <a:rPr lang="pt-BR" sz="2000" i="1" dirty="0" err="1" smtClean="0"/>
              <a:t>Morphological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Anti-Aliasing</a:t>
            </a:r>
            <a:r>
              <a:rPr lang="pt-BR" sz="2000" i="1" dirty="0" smtClean="0"/>
              <a:t> </a:t>
            </a:r>
            <a:r>
              <a:rPr lang="pt-BR" sz="2000" dirty="0" smtClean="0"/>
              <a:t>(</a:t>
            </a:r>
            <a:r>
              <a:rPr lang="pt-BR" sz="2000" b="1" dirty="0" smtClean="0"/>
              <a:t>MLAA</a:t>
            </a:r>
            <a:r>
              <a:rPr lang="pt-BR" sz="2000" dirty="0" smtClean="0"/>
              <a:t>) e </a:t>
            </a:r>
            <a:r>
              <a:rPr lang="pt-BR" sz="2000" i="1" dirty="0" err="1" smtClean="0"/>
              <a:t>Subpixel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Morphological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Anti-Aliasing</a:t>
            </a:r>
            <a:r>
              <a:rPr lang="pt-BR" sz="2000" i="1" dirty="0" smtClean="0"/>
              <a:t> </a:t>
            </a:r>
            <a:r>
              <a:rPr lang="pt-BR" sz="2000" dirty="0" smtClean="0"/>
              <a:t>(</a:t>
            </a:r>
            <a:r>
              <a:rPr lang="pt-BR" sz="2000" b="1" dirty="0" smtClean="0"/>
              <a:t>SMAA</a:t>
            </a:r>
            <a:r>
              <a:rPr lang="pt-BR" sz="2000" dirty="0" smtClean="0"/>
              <a:t>).</a:t>
            </a:r>
          </a:p>
          <a:p>
            <a:endParaRPr lang="pt-BR" sz="2000" dirty="0" smtClean="0"/>
          </a:p>
          <a:p>
            <a:endParaRPr lang="pt-BR" sz="2000" dirty="0" smtClean="0"/>
          </a:p>
        </p:txBody>
      </p:sp>
      <p:pic>
        <p:nvPicPr>
          <p:cNvPr id="4098" name="Picture 2" descr="C:\Users\USUÁRIO\Dropbox\ADSP\Projeto\Projeto Final\Figs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164705"/>
            <a:ext cx="2643176" cy="200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UÁRIO\Dropbox\ADSP\Projeto\Projeto Final\Figs\cann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164705"/>
            <a:ext cx="2780541" cy="210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668" y="4234914"/>
            <a:ext cx="1007748" cy="93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903" y="5581787"/>
            <a:ext cx="1012521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987824" y="4794021"/>
            <a:ext cx="576064" cy="713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/>
        </p:nvSpPr>
        <p:spPr>
          <a:xfrm>
            <a:off x="4742673" y="4536642"/>
            <a:ext cx="333383" cy="3325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ight Arrow 10"/>
          <p:cNvSpPr/>
          <p:nvPr/>
        </p:nvSpPr>
        <p:spPr>
          <a:xfrm>
            <a:off x="6444208" y="4832196"/>
            <a:ext cx="576064" cy="713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7511642" y="3851756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Antes</a:t>
            </a:r>
            <a:endParaRPr lang="pt-BR" dirty="0"/>
          </a:p>
        </p:txBody>
      </p:sp>
      <p:sp>
        <p:nvSpPr>
          <p:cNvPr id="9" name="TextBox 8"/>
          <p:cNvSpPr txBox="1"/>
          <p:nvPr/>
        </p:nvSpPr>
        <p:spPr>
          <a:xfrm>
            <a:off x="7452320" y="5245412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Depois</a:t>
            </a:r>
            <a:endParaRPr lang="pt-BR" dirty="0"/>
          </a:p>
        </p:txBody>
      </p:sp>
      <p:sp>
        <p:nvSpPr>
          <p:cNvPr id="10" name="Rectangle 9"/>
          <p:cNvSpPr/>
          <p:nvPr/>
        </p:nvSpPr>
        <p:spPr>
          <a:xfrm>
            <a:off x="7164288" y="3861048"/>
            <a:ext cx="1368152" cy="27363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905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7" grpId="0"/>
      <p:bldP spid="9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Trabalhos Relacionados: </a:t>
            </a:r>
            <a:r>
              <a:rPr lang="pt-BR" i="1" dirty="0" err="1" smtClean="0"/>
              <a:t>Fast</a:t>
            </a:r>
            <a:r>
              <a:rPr lang="pt-BR" i="1" dirty="0" smtClean="0"/>
              <a:t> </a:t>
            </a:r>
            <a:r>
              <a:rPr lang="pt-BR" i="1" dirty="0" err="1" smtClean="0"/>
              <a:t>Approximate</a:t>
            </a:r>
            <a:r>
              <a:rPr lang="pt-BR" i="1" dirty="0" smtClean="0"/>
              <a:t> </a:t>
            </a:r>
            <a:r>
              <a:rPr lang="pt-BR" i="1" dirty="0" err="1" smtClean="0"/>
              <a:t>Anti-Aliasing</a:t>
            </a:r>
            <a:r>
              <a:rPr lang="pt-BR" i="1" dirty="0"/>
              <a:t> </a:t>
            </a:r>
            <a:r>
              <a:rPr lang="pt-BR" dirty="0" smtClean="0"/>
              <a:t>(</a:t>
            </a:r>
            <a:r>
              <a:rPr lang="pt-BR" b="1" dirty="0" smtClean="0"/>
              <a:t>FXAA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23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221560"/>
          </a:xfrm>
        </p:spPr>
        <p:txBody>
          <a:bodyPr/>
          <a:lstStyle/>
          <a:p>
            <a:r>
              <a:rPr lang="pt-BR" dirty="0" smtClean="0"/>
              <a:t>Primeiro da “nova geração” de filtros de AA.</a:t>
            </a:r>
          </a:p>
          <a:p>
            <a:r>
              <a:rPr lang="pt-BR" dirty="0" smtClean="0"/>
              <a:t>Timothy </a:t>
            </a:r>
            <a:r>
              <a:rPr lang="pt-BR" dirty="0" err="1" smtClean="0"/>
              <a:t>Lottes</a:t>
            </a:r>
            <a:r>
              <a:rPr lang="pt-BR" dirty="0" smtClean="0"/>
              <a:t>, </a:t>
            </a:r>
            <a:r>
              <a:rPr lang="pt-BR" i="1" dirty="0" err="1" smtClean="0"/>
              <a:t>n</a:t>
            </a:r>
            <a:r>
              <a:rPr lang="pt-BR" dirty="0" err="1" smtClean="0"/>
              <a:t>Vidia</a:t>
            </a:r>
            <a:r>
              <a:rPr lang="pt-BR" dirty="0" smtClean="0"/>
              <a:t>.</a:t>
            </a:r>
          </a:p>
          <a:p>
            <a:r>
              <a:rPr lang="pt-BR" dirty="0" smtClean="0"/>
              <a:t>Detecção de bordas verticais e horizontais.</a:t>
            </a:r>
          </a:p>
          <a:p>
            <a:r>
              <a:rPr lang="pt-BR" dirty="0" smtClean="0"/>
              <a:t>Aplicação de </a:t>
            </a:r>
            <a:r>
              <a:rPr lang="pt-BR" i="1" dirty="0" err="1" smtClean="0"/>
              <a:t>blurring</a:t>
            </a:r>
            <a:r>
              <a:rPr lang="pt-BR" dirty="0" smtClean="0"/>
              <a:t> de acordo com os limites das bordas.</a:t>
            </a:r>
          </a:p>
          <a:p>
            <a:r>
              <a:rPr lang="pt-BR" dirty="0" smtClean="0"/>
              <a:t>Explicações mais detalhadas na seção 5.</a:t>
            </a:r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  <a:p>
            <a:pPr marL="0" indent="0" algn="ctr">
              <a:buNone/>
            </a:pPr>
            <a:r>
              <a:rPr lang="pt-BR" sz="1800" dirty="0" smtClean="0"/>
              <a:t>Fonte: </a:t>
            </a:r>
            <a:r>
              <a:rPr lang="pt-BR" sz="1800" dirty="0" err="1" smtClean="0"/>
              <a:t>Lottes</a:t>
            </a:r>
            <a:r>
              <a:rPr lang="pt-BR" sz="1800" dirty="0" smtClean="0"/>
              <a:t>, T.: FXAA Tech Report.</a:t>
            </a:r>
            <a:endParaRPr lang="pt-BR" sz="1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969" y="3789040"/>
            <a:ext cx="2402167" cy="238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93968" y="3789040"/>
            <a:ext cx="2402167" cy="237626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17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0"/>
            <a:ext cx="7772400" cy="1143000"/>
          </a:xfrm>
        </p:spPr>
        <p:txBody>
          <a:bodyPr>
            <a:noAutofit/>
          </a:bodyPr>
          <a:lstStyle/>
          <a:p>
            <a:pPr algn="ctr"/>
            <a:r>
              <a:rPr lang="pt-BR" sz="2800" dirty="0"/>
              <a:t>Trabalhos Relacionados: </a:t>
            </a:r>
            <a:r>
              <a:rPr lang="pt-BR" sz="2800" i="1" dirty="0" err="1" smtClean="0"/>
              <a:t>Morphological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Anti-Aliasing</a:t>
            </a:r>
            <a:r>
              <a:rPr lang="pt-BR" sz="2800" i="1" dirty="0" smtClean="0"/>
              <a:t> </a:t>
            </a:r>
            <a:r>
              <a:rPr lang="pt-BR" sz="2800" dirty="0" smtClean="0"/>
              <a:t>(</a:t>
            </a:r>
            <a:r>
              <a:rPr lang="pt-BR" sz="2800" b="1" dirty="0" smtClean="0"/>
              <a:t>MLAA</a:t>
            </a:r>
            <a:r>
              <a:rPr lang="pt-BR" sz="2800" dirty="0" smtClean="0"/>
              <a:t>)</a:t>
            </a:r>
            <a:endParaRPr lang="pt-BR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24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5544616"/>
          </a:xfrm>
        </p:spPr>
        <p:txBody>
          <a:bodyPr>
            <a:normAutofit/>
          </a:bodyPr>
          <a:lstStyle/>
          <a:p>
            <a:r>
              <a:rPr lang="pt-BR" dirty="0" smtClean="0"/>
              <a:t>Jorge Jimenez, Universidade de Zaragoza.</a:t>
            </a:r>
          </a:p>
          <a:p>
            <a:r>
              <a:rPr lang="pt-BR" dirty="0" smtClean="0"/>
              <a:t>Um pouco mais lento que o FXAA.</a:t>
            </a:r>
          </a:p>
          <a:p>
            <a:r>
              <a:rPr lang="pt-BR" dirty="0" smtClean="0"/>
              <a:t>Baseia-se na detecção de formas em bordas.</a:t>
            </a:r>
          </a:p>
          <a:p>
            <a:r>
              <a:rPr lang="pt-BR" dirty="0" smtClean="0"/>
              <a:t>Para cada forma detectada, aplica um </a:t>
            </a:r>
            <a:r>
              <a:rPr lang="pt-BR" i="1" dirty="0" smtClean="0"/>
              <a:t>blur</a:t>
            </a:r>
            <a:r>
              <a:rPr lang="pt-BR" dirty="0" smtClean="0"/>
              <a:t> diferente e usa padrões pré computados para aumentar a performance.</a:t>
            </a:r>
          </a:p>
          <a:p>
            <a:r>
              <a:rPr lang="pt-BR" dirty="0" smtClean="0"/>
              <a:t>Será mais explicado com mais detalhes na seção 5.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 algn="ctr">
              <a:buNone/>
            </a:pPr>
            <a:r>
              <a:rPr lang="pt-BR" sz="1600" dirty="0" smtClean="0"/>
              <a:t>Fonte: SMAA- Enhanced Subpixel Morphological Anti-Aliasing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46" y="4509120"/>
            <a:ext cx="40957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12354" y="4365104"/>
            <a:ext cx="4004299" cy="1872208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35" y="4221088"/>
            <a:ext cx="2126357" cy="2137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38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570186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Trabalhos Relacionados: </a:t>
            </a:r>
            <a:r>
              <a:rPr lang="pt-BR" i="1" dirty="0" err="1" smtClean="0"/>
              <a:t>Enhanced</a:t>
            </a:r>
            <a:r>
              <a:rPr lang="pt-BR" i="1" dirty="0" smtClean="0"/>
              <a:t> </a:t>
            </a:r>
            <a:r>
              <a:rPr lang="pt-BR" i="1" dirty="0" err="1" smtClean="0"/>
              <a:t>Subpixel</a:t>
            </a:r>
            <a:r>
              <a:rPr lang="pt-BR" i="1" dirty="0" smtClean="0"/>
              <a:t> </a:t>
            </a:r>
            <a:r>
              <a:rPr lang="pt-BR" i="1" dirty="0" err="1" smtClean="0"/>
              <a:t>Morphological</a:t>
            </a:r>
            <a:r>
              <a:rPr lang="pt-BR" i="1" dirty="0" smtClean="0"/>
              <a:t> </a:t>
            </a:r>
            <a:r>
              <a:rPr lang="pt-BR" i="1" dirty="0" err="1" smtClean="0"/>
              <a:t>Anti-Aliasing</a:t>
            </a:r>
            <a:r>
              <a:rPr lang="pt-BR" i="1" dirty="0" smtClean="0"/>
              <a:t> </a:t>
            </a:r>
            <a:r>
              <a:rPr lang="pt-BR" dirty="0" smtClean="0"/>
              <a:t>(</a:t>
            </a:r>
            <a:r>
              <a:rPr lang="pt-BR" b="1" dirty="0" smtClean="0"/>
              <a:t>SMAA</a:t>
            </a:r>
            <a:r>
              <a:rPr lang="pt-BR" dirty="0" smtClean="0"/>
              <a:t>)</a:t>
            </a:r>
            <a:endParaRPr lang="pt-BR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25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221560"/>
          </a:xfrm>
        </p:spPr>
        <p:txBody>
          <a:bodyPr>
            <a:normAutofit fontScale="92500" lnSpcReduction="10000"/>
          </a:bodyPr>
          <a:lstStyle/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Evolução direta do MLAA.</a:t>
            </a:r>
          </a:p>
          <a:p>
            <a:r>
              <a:rPr lang="pt-BR" dirty="0" smtClean="0"/>
              <a:t>Algoritmo de identificação de bordas é melhorado, possuindo mais padrões.</a:t>
            </a:r>
          </a:p>
          <a:p>
            <a:r>
              <a:rPr lang="pt-BR" dirty="0" smtClean="0"/>
              <a:t>Adiciona filtragem temporal (SMAA T).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pPr marL="0" indent="0" algn="ctr">
              <a:buNone/>
            </a:pPr>
            <a:r>
              <a:rPr lang="pt-BR" sz="1800" dirty="0"/>
              <a:t>Fonte: SMAA- Enhanced Subpixel Morphological Anti-Aliasing</a:t>
            </a:r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16126"/>
            <a:ext cx="4392488" cy="221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51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MLAA x SMAA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26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 smtClean="0"/>
          </a:p>
          <a:p>
            <a:pPr marL="0" indent="0" algn="ctr">
              <a:buNone/>
            </a:pPr>
            <a:endParaRPr lang="pt-BR" sz="2000" dirty="0"/>
          </a:p>
          <a:p>
            <a:pPr marL="0" indent="0" algn="ctr">
              <a:buNone/>
            </a:pPr>
            <a:endParaRPr lang="pt-BR" sz="2000" dirty="0" smtClean="0"/>
          </a:p>
          <a:p>
            <a:pPr marL="0" indent="0" algn="ctr">
              <a:buNone/>
            </a:pPr>
            <a:r>
              <a:rPr lang="pt-BR" sz="2000" dirty="0" smtClean="0"/>
              <a:t>Fonte</a:t>
            </a:r>
            <a:r>
              <a:rPr lang="pt-BR" sz="2000" dirty="0"/>
              <a:t>: SMAA- Enhanced Subpixel Morphological Anti-Aliasing</a:t>
            </a:r>
          </a:p>
          <a:p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76872"/>
            <a:ext cx="6943629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59631" y="2276872"/>
            <a:ext cx="6943629" cy="324036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351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8640"/>
            <a:ext cx="7772400" cy="100811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Trabalhos Relacionados: </a:t>
            </a:r>
            <a:r>
              <a:rPr lang="pt-BR" dirty="0" smtClean="0"/>
              <a:t> Comparação de Performance: </a:t>
            </a:r>
            <a:r>
              <a:rPr lang="pt-BR" dirty="0" err="1" smtClean="0"/>
              <a:t>Pré</a:t>
            </a:r>
            <a:r>
              <a:rPr lang="pt-BR" dirty="0" smtClean="0"/>
              <a:t> Processamento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27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5472608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Jogo: </a:t>
            </a:r>
            <a:r>
              <a:rPr lang="pt-BR" dirty="0" err="1" smtClean="0"/>
              <a:t>Watch</a:t>
            </a:r>
            <a:r>
              <a:rPr lang="pt-BR" dirty="0" smtClean="0"/>
              <a:t> Dogs 2 (2016)</a:t>
            </a: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BR" sz="1400" dirty="0"/>
              <a:t>Fonte</a:t>
            </a:r>
            <a:r>
              <a:rPr lang="pt-BR" sz="1400" dirty="0" smtClean="0"/>
              <a:t>: http</a:t>
            </a:r>
            <a:r>
              <a:rPr lang="pt-BR" sz="1400" dirty="0"/>
              <a:t>://www.geforce.com/whats-new/guides/watch-dogs-2-graphics-and-performance-guide#watch-dogs-2-multisample-anti-aliasing</a:t>
            </a:r>
          </a:p>
        </p:txBody>
      </p:sp>
      <p:pic>
        <p:nvPicPr>
          <p:cNvPr id="6146" name="Picture 2" descr="C:\Users\USUÁRIO\Dropbox\ADSP\Projeto\Projeto Final\Figs_PPT\watch-dogs-2-multisample-anti-aliasing-performa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25154"/>
            <a:ext cx="6768752" cy="44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15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8640"/>
            <a:ext cx="7772400" cy="100811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Trabalhos Relacionados: Comparação </a:t>
            </a:r>
            <a:r>
              <a:rPr lang="pt-BR" dirty="0" smtClean="0"/>
              <a:t>de Performance: Pós Processamento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28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5544616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Jogo: </a:t>
            </a:r>
            <a:r>
              <a:rPr lang="pt-BR" dirty="0" err="1" smtClean="0"/>
              <a:t>Watch</a:t>
            </a:r>
            <a:r>
              <a:rPr lang="pt-BR" dirty="0" smtClean="0"/>
              <a:t> Dogs 2 (2016)</a:t>
            </a: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BR" sz="1400" dirty="0"/>
              <a:t>Fonte</a:t>
            </a:r>
            <a:r>
              <a:rPr lang="pt-BR" sz="1400" dirty="0" smtClean="0"/>
              <a:t>: http</a:t>
            </a:r>
            <a:r>
              <a:rPr lang="pt-BR" sz="1400" dirty="0"/>
              <a:t>://www.geforce.com/whats-new/guides/watch-dogs-2-graphics-and-performance-guide#watch-dogs-2-multisample-anti-aliasing</a:t>
            </a:r>
          </a:p>
        </p:txBody>
      </p:sp>
      <p:pic>
        <p:nvPicPr>
          <p:cNvPr id="7170" name="Picture 2" descr="C:\Users\USUÁRIO\Dropbox\ADSP\Projeto\Projeto Final\Figs_PPT\watch-dogs-2-post-process-anti-aliasing-performa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101" y="1625154"/>
            <a:ext cx="6464275" cy="425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42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282154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Trabalhos Relacionados: Filtros </a:t>
            </a:r>
            <a:r>
              <a:rPr lang="pt-BR" dirty="0" smtClean="0"/>
              <a:t>de Texturas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29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052736"/>
            <a:ext cx="7772400" cy="6120680"/>
          </a:xfrm>
        </p:spPr>
        <p:txBody>
          <a:bodyPr>
            <a:normAutofit/>
          </a:bodyPr>
          <a:lstStyle/>
          <a:p>
            <a:endParaRPr lang="pt-BR" sz="2800" dirty="0" smtClean="0"/>
          </a:p>
          <a:p>
            <a:pPr marL="0" indent="0">
              <a:buNone/>
            </a:pPr>
            <a:endParaRPr lang="pt-BR" sz="2800" dirty="0" smtClean="0"/>
          </a:p>
          <a:p>
            <a:r>
              <a:rPr lang="pt-BR" sz="2800" dirty="0" smtClean="0"/>
              <a:t>Filtros </a:t>
            </a:r>
            <a:r>
              <a:rPr lang="pt-BR" sz="2800" dirty="0"/>
              <a:t>de </a:t>
            </a:r>
            <a:r>
              <a:rPr lang="pt-BR" sz="2800" i="1" dirty="0" err="1"/>
              <a:t>Anti-Aliasing</a:t>
            </a:r>
            <a:r>
              <a:rPr lang="pt-BR" sz="2800" dirty="0"/>
              <a:t> normalmente pioram a qualidade da textura.</a:t>
            </a:r>
          </a:p>
          <a:p>
            <a:r>
              <a:rPr lang="pt-BR" sz="2800" dirty="0" smtClean="0"/>
              <a:t>Solução: Filtro específico para texturas!</a:t>
            </a:r>
          </a:p>
          <a:p>
            <a:r>
              <a:rPr lang="pt-BR" sz="2800" dirty="0" smtClean="0"/>
              <a:t>Utilizados para resolver os problemas de magnificação e minificação de texturas.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90700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Introdução: O </a:t>
            </a:r>
            <a:r>
              <a:rPr lang="pt-BR" dirty="0" smtClean="0"/>
              <a:t>Problema do </a:t>
            </a:r>
            <a:r>
              <a:rPr lang="pt-BR" i="1" dirty="0" err="1" smtClean="0"/>
              <a:t>Aliasing</a:t>
            </a:r>
            <a:endParaRPr lang="pt-B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 smtClean="0"/>
                  <a:t>Taxa da Amostragem de </a:t>
                </a:r>
                <a:r>
                  <a:rPr lang="pt-BR" dirty="0" err="1" smtClean="0"/>
                  <a:t>Nyquist</a:t>
                </a:r>
                <a:r>
                  <a:rPr lang="pt-BR" dirty="0" smtClean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pt-BR" b="0" i="1" smtClean="0">
                          <a:latin typeface="Cambria Math"/>
                        </a:rPr>
                        <m:t>&gt;2∗</m:t>
                      </m:r>
                      <m:sSub>
                        <m:sSub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pt-BR" dirty="0" smtClean="0"/>
              </a:p>
              <a:p>
                <a:pPr marL="0" indent="0" algn="ctr">
                  <a:buNone/>
                </a:pPr>
                <a:endParaRPr lang="pt-BR" dirty="0"/>
              </a:p>
              <a:p>
                <a:pPr marL="0" indent="0" algn="ctr">
                  <a:buNone/>
                </a:pPr>
                <a:endParaRPr lang="pt-BR" dirty="0" smtClean="0"/>
              </a:p>
              <a:p>
                <a:pPr marL="0" indent="0" algn="ctr">
                  <a:buNone/>
                </a:pPr>
                <a:endParaRPr lang="pt-BR" dirty="0"/>
              </a:p>
              <a:p>
                <a:pPr marL="0" indent="0" algn="ctr">
                  <a:buNone/>
                </a:pPr>
                <a:endParaRPr lang="pt-BR" dirty="0" smtClean="0"/>
              </a:p>
              <a:p>
                <a:pPr marL="0" indent="0" algn="ctr">
                  <a:buNone/>
                </a:pPr>
                <a:endParaRPr lang="pt-BR" dirty="0"/>
              </a:p>
              <a:p>
                <a:pPr marL="0" indent="0" algn="ctr">
                  <a:buNone/>
                </a:pPr>
                <a:endParaRPr lang="pt-BR" dirty="0" smtClean="0"/>
              </a:p>
              <a:p>
                <a:pPr marL="0" indent="0" algn="ctr">
                  <a:buNone/>
                </a:pPr>
                <a:endParaRPr lang="pt-BR" dirty="0"/>
              </a:p>
              <a:p>
                <a:pPr marL="0" indent="0" algn="ctr">
                  <a:buNone/>
                </a:pPr>
                <a:r>
                  <a:rPr lang="pt-BR" sz="1800" dirty="0" smtClean="0"/>
                  <a:t>Fonte: B. P. </a:t>
                </a:r>
                <a:r>
                  <a:rPr lang="pt-BR" sz="1800" dirty="0" err="1" smtClean="0"/>
                  <a:t>Lathi</a:t>
                </a:r>
                <a:r>
                  <a:rPr lang="pt-BR" sz="1800" dirty="0" smtClean="0"/>
                  <a:t>, Sinais e Sistemas Lineares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706" t="-1067" b="-1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78989"/>
            <a:ext cx="8144116" cy="3038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673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066130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Trabalhos Relacionados: </a:t>
            </a:r>
            <a:r>
              <a:rPr lang="pt-BR" dirty="0" err="1"/>
              <a:t>Mipmaps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30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628800"/>
            <a:ext cx="7772400" cy="5040560"/>
          </a:xfrm>
        </p:spPr>
        <p:txBody>
          <a:bodyPr>
            <a:normAutofit/>
          </a:bodyPr>
          <a:lstStyle/>
          <a:p>
            <a:r>
              <a:rPr lang="pt-BR" dirty="0" smtClean="0"/>
              <a:t>Servem para reduzir o cálculo na hora texturização de gráficos.</a:t>
            </a:r>
          </a:p>
          <a:p>
            <a:r>
              <a:rPr lang="pt-BR" dirty="0" smtClean="0"/>
              <a:t>Reduzem a textura em vários pedaços menores.</a:t>
            </a:r>
          </a:p>
          <a:p>
            <a:endParaRPr lang="pt-BR" dirty="0" smtClean="0">
              <a:solidFill>
                <a:srgbClr val="FF0000"/>
              </a:solidFill>
            </a:endParaRPr>
          </a:p>
          <a:p>
            <a:endParaRPr lang="pt-BR" dirty="0">
              <a:solidFill>
                <a:srgbClr val="FF0000"/>
              </a:solidFill>
            </a:endParaRPr>
          </a:p>
          <a:p>
            <a:endParaRPr lang="pt-BR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dirty="0" smtClean="0">
              <a:solidFill>
                <a:srgbClr val="FF0000"/>
              </a:solidFill>
            </a:endParaRPr>
          </a:p>
          <a:p>
            <a:endParaRPr lang="pt-BR" dirty="0">
              <a:solidFill>
                <a:srgbClr val="FF0000"/>
              </a:solidFill>
            </a:endParaRPr>
          </a:p>
          <a:p>
            <a:endParaRPr lang="pt-BR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pt-BR" sz="1800" dirty="0" smtClean="0"/>
          </a:p>
          <a:p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1720" y="3284984"/>
            <a:ext cx="5720680" cy="2880319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C:\Users\USUÁRIO\Dropbox\ADSP\Projeto\Projeto Final\Artigo\Figs\mimp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374876"/>
            <a:ext cx="5400600" cy="267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27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Trabalhos Relacionados: Filtro </a:t>
            </a:r>
            <a:r>
              <a:rPr lang="pt-BR" dirty="0" smtClean="0"/>
              <a:t>Bilinear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31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149552"/>
          </a:xfrm>
        </p:spPr>
        <p:txBody>
          <a:bodyPr>
            <a:normAutofit/>
          </a:bodyPr>
          <a:lstStyle/>
          <a:p>
            <a:r>
              <a:rPr lang="pt-BR" dirty="0" smtClean="0"/>
              <a:t>Interpolação bilinear.</a:t>
            </a:r>
          </a:p>
          <a:p>
            <a:r>
              <a:rPr lang="pt-BR" dirty="0" smtClean="0"/>
              <a:t>Resolve o problema de magnificação.</a:t>
            </a:r>
          </a:p>
          <a:p>
            <a:r>
              <a:rPr lang="pt-BR" dirty="0" smtClean="0"/>
              <a:t>Faz a reconstrução da textura numa resolução maior (</a:t>
            </a:r>
            <a:r>
              <a:rPr lang="pt-BR" i="1" dirty="0" smtClean="0"/>
              <a:t>upsampling</a:t>
            </a:r>
            <a:r>
              <a:rPr lang="pt-BR" dirty="0" smtClean="0"/>
              <a:t>) a partir da aproximação de 4 pontos.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pPr marL="0" indent="0" algn="ctr">
              <a:buNone/>
            </a:pPr>
            <a:r>
              <a:rPr lang="pt-BR" sz="1600" dirty="0" smtClean="0"/>
              <a:t>Fonte: https</a:t>
            </a:r>
            <a:r>
              <a:rPr lang="pt-BR" sz="1600" dirty="0"/>
              <a:t>://gdbooks.gitbooks.io/legacyopengl/content/Chapter7/mag_filter.png</a:t>
            </a:r>
            <a:endParaRPr lang="pt-BR" sz="1600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6" name="Picture 2" descr="https://gdbooks.gitbooks.io/legacyopengl/content/Chapter7/mag_fil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11996"/>
            <a:ext cx="619125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01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50106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Trabalhos Relacionados: Filtro </a:t>
            </a:r>
            <a:r>
              <a:rPr lang="pt-BR" dirty="0" smtClean="0"/>
              <a:t>Trilinear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32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5904656"/>
          </a:xfrm>
        </p:spPr>
        <p:txBody>
          <a:bodyPr>
            <a:normAutofit/>
          </a:bodyPr>
          <a:lstStyle/>
          <a:p>
            <a:r>
              <a:rPr lang="pt-BR" dirty="0" smtClean="0"/>
              <a:t>Filtragem bilinear resolve o problema de texturas magnificadas, mas não resolve o problema todo!</a:t>
            </a:r>
          </a:p>
          <a:p>
            <a:r>
              <a:rPr lang="pt-BR" dirty="0" smtClean="0"/>
              <a:t>Filtragem trilinear utiliza o mesmo princípio, porém entre vários Mipmaps.</a:t>
            </a:r>
          </a:p>
          <a:p>
            <a:r>
              <a:rPr lang="pt-BR" dirty="0" smtClean="0"/>
              <a:t>Garante transição suave entre Mipmaps.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pPr marL="0" indent="0" algn="ctr">
              <a:buNone/>
            </a:pPr>
            <a:r>
              <a:rPr lang="pt-BR" sz="1800" dirty="0" smtClean="0"/>
              <a:t>Fonte:https</a:t>
            </a:r>
            <a:r>
              <a:rPr lang="pt-BR" sz="1800" dirty="0"/>
              <a:t>://</a:t>
            </a:r>
            <a:r>
              <a:rPr lang="pt-BR" sz="1800" dirty="0" smtClean="0"/>
              <a:t>faculty.kaust.edu.sa/sites/markushadwiger/Documents/CS380_spring2015_lecture_12.pdf</a:t>
            </a:r>
            <a:endParaRPr lang="pt-BR" sz="1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586" y="3388196"/>
            <a:ext cx="461962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443629" y="3388196"/>
            <a:ext cx="4593582" cy="270510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37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50106"/>
          </a:xfrm>
        </p:spPr>
        <p:txBody>
          <a:bodyPr/>
          <a:lstStyle/>
          <a:p>
            <a:pPr algn="ctr"/>
            <a:r>
              <a:rPr lang="pt-BR" dirty="0" smtClean="0"/>
              <a:t>Bilinear x Trilinear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33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59046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2000" dirty="0" smtClean="0"/>
          </a:p>
          <a:p>
            <a:pPr marL="0" indent="0" algn="ctr">
              <a:buNone/>
            </a:pPr>
            <a:endParaRPr lang="pt-BR" sz="2000" dirty="0"/>
          </a:p>
          <a:p>
            <a:pPr marL="0" indent="0" algn="ctr">
              <a:buNone/>
            </a:pPr>
            <a:endParaRPr lang="pt-BR" sz="2000" dirty="0" smtClean="0"/>
          </a:p>
          <a:p>
            <a:pPr marL="0" indent="0" algn="ctr">
              <a:buNone/>
            </a:pPr>
            <a:endParaRPr lang="pt-BR" sz="2000" dirty="0"/>
          </a:p>
          <a:p>
            <a:pPr marL="0" indent="0" algn="ctr">
              <a:buNone/>
            </a:pPr>
            <a:endParaRPr lang="pt-BR" sz="2000" dirty="0" smtClean="0"/>
          </a:p>
          <a:p>
            <a:pPr marL="0" indent="0" algn="ctr">
              <a:buNone/>
            </a:pPr>
            <a:endParaRPr lang="pt-BR" sz="2000" dirty="0"/>
          </a:p>
          <a:p>
            <a:pPr marL="0" indent="0" algn="ctr">
              <a:buNone/>
            </a:pPr>
            <a:endParaRPr lang="pt-BR" sz="2000" dirty="0" smtClean="0"/>
          </a:p>
          <a:p>
            <a:pPr marL="0" indent="0" algn="ctr">
              <a:buNone/>
            </a:pPr>
            <a:endParaRPr lang="pt-BR" sz="2000" dirty="0"/>
          </a:p>
          <a:p>
            <a:pPr marL="0" indent="0" algn="ctr">
              <a:buNone/>
            </a:pPr>
            <a:endParaRPr lang="pt-BR" sz="2000" dirty="0" smtClean="0"/>
          </a:p>
          <a:p>
            <a:pPr marL="0" indent="0" algn="ctr">
              <a:buNone/>
            </a:pPr>
            <a:endParaRPr lang="pt-BR" sz="2000" dirty="0"/>
          </a:p>
          <a:p>
            <a:pPr marL="0" indent="0" algn="ctr">
              <a:buNone/>
            </a:pPr>
            <a:endParaRPr lang="pt-BR" sz="2000" dirty="0" smtClean="0"/>
          </a:p>
          <a:p>
            <a:pPr marL="0" indent="0" algn="ctr">
              <a:buNone/>
            </a:pPr>
            <a:endParaRPr lang="pt-BR" sz="2000" dirty="0"/>
          </a:p>
          <a:p>
            <a:pPr marL="0" indent="0" algn="ctr">
              <a:buNone/>
            </a:pPr>
            <a:endParaRPr lang="pt-BR" sz="2000" dirty="0" smtClean="0"/>
          </a:p>
          <a:p>
            <a:pPr marL="0" indent="0" algn="ctr">
              <a:buNone/>
            </a:pPr>
            <a:r>
              <a:rPr lang="pt-BR" sz="1600" dirty="0" smtClean="0"/>
              <a:t>Fonte</a:t>
            </a:r>
            <a:r>
              <a:rPr lang="pt-BR" sz="1600" dirty="0"/>
              <a:t>: </a:t>
            </a:r>
            <a:r>
              <a:rPr lang="pt-BR" sz="1600" dirty="0" smtClean="0"/>
              <a:t>https</a:t>
            </a:r>
            <a:r>
              <a:rPr lang="pt-BR" sz="1600" dirty="0"/>
              <a:t>://faculty.kaust.edu.sa/sites/markushadwiger/Documents/CS380_spring2015_lecture_12.pdf</a:t>
            </a:r>
          </a:p>
          <a:p>
            <a:pPr algn="ctr"/>
            <a:endParaRPr lang="pt-BR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504" y="1196752"/>
            <a:ext cx="2397705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124744"/>
            <a:ext cx="2232248" cy="457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36617" y="1196752"/>
            <a:ext cx="2425592" cy="453650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5671980" y="1124744"/>
            <a:ext cx="2212388" cy="453650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/>
          <p:cNvSpPr/>
          <p:nvPr/>
        </p:nvSpPr>
        <p:spPr>
          <a:xfrm>
            <a:off x="6094098" y="1181053"/>
            <a:ext cx="1070190" cy="28240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2123728" y="1237364"/>
            <a:ext cx="927720" cy="27676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69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Trabalhos Relacionados: Filtro </a:t>
            </a:r>
            <a:r>
              <a:rPr lang="pt-BR" dirty="0" smtClean="0"/>
              <a:t>Anisotrópico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34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410200"/>
          </a:xfrm>
        </p:spPr>
        <p:txBody>
          <a:bodyPr>
            <a:normAutofit/>
          </a:bodyPr>
          <a:lstStyle/>
          <a:p>
            <a:r>
              <a:rPr lang="pt-BR" sz="2400" dirty="0" smtClean="0"/>
              <a:t>Filtro Bilinear e Trilinear são isotrópicos (uniformes!).</a:t>
            </a:r>
          </a:p>
          <a:p>
            <a:r>
              <a:rPr lang="pt-BR" sz="2400" dirty="0" smtClean="0"/>
              <a:t>Filtros anisotrópicos são recomendados para texturas oblíquas!</a:t>
            </a:r>
          </a:p>
          <a:p>
            <a:r>
              <a:rPr lang="pt-BR" sz="2400" dirty="0" smtClean="0"/>
              <a:t>Conta com Mipmaps anisotrópicos.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0" name="Rectangle 9"/>
          <p:cNvSpPr/>
          <p:nvPr/>
        </p:nvSpPr>
        <p:spPr>
          <a:xfrm>
            <a:off x="179512" y="3356992"/>
            <a:ext cx="4032448" cy="280831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2" descr="C:\Users\USUÁRIO\Dropbox\ADSP\Projeto\Projeto Final\Artigo\Figs\mimp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51920"/>
            <a:ext cx="3837872" cy="200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USUÁRIO\Dropbox\ADSP\Projeto\Projeto Final\Artigo\Figs\anisotropic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600" y="3356994"/>
            <a:ext cx="3837872" cy="280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860032" y="3212978"/>
            <a:ext cx="4032448" cy="3096342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ight Arrow 14"/>
          <p:cNvSpPr/>
          <p:nvPr/>
        </p:nvSpPr>
        <p:spPr>
          <a:xfrm>
            <a:off x="4139952" y="4149080"/>
            <a:ext cx="817368" cy="1152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078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922114"/>
          </a:xfrm>
        </p:spPr>
        <p:txBody>
          <a:bodyPr/>
          <a:lstStyle/>
          <a:p>
            <a:pPr algn="ctr"/>
            <a:r>
              <a:rPr lang="pt-BR" dirty="0" smtClean="0"/>
              <a:t>Filtro Anisotrópico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35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764704"/>
            <a:ext cx="7772400" cy="62646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1600" dirty="0" smtClean="0"/>
          </a:p>
          <a:p>
            <a:pPr marL="0" indent="0" algn="ctr">
              <a:buNone/>
            </a:pPr>
            <a:endParaRPr lang="pt-BR" sz="1600" dirty="0"/>
          </a:p>
          <a:p>
            <a:pPr marL="0" indent="0" algn="ctr">
              <a:buNone/>
            </a:pPr>
            <a:endParaRPr lang="pt-BR" sz="1600" dirty="0" smtClean="0"/>
          </a:p>
          <a:p>
            <a:pPr marL="0" indent="0" algn="ctr">
              <a:buNone/>
            </a:pPr>
            <a:endParaRPr lang="pt-BR" sz="1600" dirty="0"/>
          </a:p>
          <a:p>
            <a:pPr marL="0" indent="0" algn="ctr">
              <a:buNone/>
            </a:pPr>
            <a:endParaRPr lang="pt-BR" sz="1600" dirty="0" smtClean="0"/>
          </a:p>
          <a:p>
            <a:pPr marL="0" indent="0" algn="ctr">
              <a:buNone/>
            </a:pPr>
            <a:endParaRPr lang="pt-BR" sz="1600" dirty="0"/>
          </a:p>
          <a:p>
            <a:pPr marL="0" indent="0" algn="ctr">
              <a:buNone/>
            </a:pPr>
            <a:endParaRPr lang="pt-BR" sz="1600" dirty="0" smtClean="0"/>
          </a:p>
          <a:p>
            <a:pPr marL="0" indent="0" algn="ctr">
              <a:buNone/>
            </a:pPr>
            <a:endParaRPr lang="pt-BR" sz="1600" dirty="0"/>
          </a:p>
          <a:p>
            <a:pPr marL="0" indent="0" algn="ctr">
              <a:buNone/>
            </a:pPr>
            <a:endParaRPr lang="pt-BR" sz="1600" dirty="0" smtClean="0"/>
          </a:p>
          <a:p>
            <a:pPr marL="0" indent="0" algn="ctr">
              <a:buNone/>
            </a:pPr>
            <a:endParaRPr lang="pt-BR" sz="1600" dirty="0"/>
          </a:p>
          <a:p>
            <a:pPr marL="0" indent="0" algn="ctr">
              <a:buNone/>
            </a:pPr>
            <a:endParaRPr lang="pt-BR" sz="1600" dirty="0" smtClean="0"/>
          </a:p>
          <a:p>
            <a:pPr marL="0" indent="0" algn="ctr">
              <a:buNone/>
            </a:pPr>
            <a:endParaRPr lang="pt-BR" sz="1600" dirty="0"/>
          </a:p>
          <a:p>
            <a:pPr marL="0" indent="0" algn="ctr">
              <a:buNone/>
            </a:pPr>
            <a:endParaRPr lang="pt-BR" sz="1600" dirty="0" smtClean="0"/>
          </a:p>
          <a:p>
            <a:pPr marL="0" indent="0" algn="ctr">
              <a:buNone/>
            </a:pPr>
            <a:endParaRPr lang="pt-BR" sz="1600" dirty="0"/>
          </a:p>
          <a:p>
            <a:pPr marL="0" indent="0" algn="ctr">
              <a:buNone/>
            </a:pPr>
            <a:endParaRPr lang="pt-BR" sz="1600" dirty="0" smtClean="0"/>
          </a:p>
          <a:p>
            <a:pPr marL="0" indent="0" algn="ctr">
              <a:buNone/>
            </a:pPr>
            <a:endParaRPr lang="pt-BR" sz="1600" dirty="0"/>
          </a:p>
          <a:p>
            <a:pPr marL="0" indent="0" algn="ctr">
              <a:buNone/>
            </a:pPr>
            <a:endParaRPr lang="pt-BR" sz="1600" dirty="0" smtClean="0"/>
          </a:p>
          <a:p>
            <a:pPr marL="0" indent="0" algn="ctr">
              <a:buNone/>
            </a:pPr>
            <a:r>
              <a:rPr lang="pt-BR" sz="1600" dirty="0" smtClean="0"/>
              <a:t>Fonte</a:t>
            </a:r>
            <a:r>
              <a:rPr lang="pt-BR" sz="1600" dirty="0"/>
              <a:t>: http://answers.unity3d.com/questions/1237330/anisotropic-filtering-workaround-on-galaxy-s6.html</a:t>
            </a:r>
          </a:p>
        </p:txBody>
      </p:sp>
      <p:pic>
        <p:nvPicPr>
          <p:cNvPr id="9218" name="Picture 2" descr="http://answers.unity3d.com/storage/temp/77306-screen-no-filter-m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answers.unity3d.com/storage/temp/77307-screen-filteron-m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4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 smtClean="0"/>
              <a:t>Implementação de Filtros de </a:t>
            </a:r>
            <a:r>
              <a:rPr lang="pt-BR" i="1" dirty="0" err="1" smtClean="0"/>
              <a:t>Anti-Aliasing</a:t>
            </a:r>
            <a:endParaRPr lang="pt-BR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36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9458" name="Picture 2" descr="C:\Users\USUÁRIO\Desktop\Stuff\Zuera\anak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460872"/>
            <a:ext cx="6259711" cy="469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10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 smtClean="0"/>
              <a:t>Implementação de Filtros de Anti-Aliasing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37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Foi feito 5 tipos de filtros diferentes.</a:t>
            </a:r>
          </a:p>
          <a:p>
            <a:r>
              <a:rPr lang="pt-BR" dirty="0" smtClean="0"/>
              <a:t>Um filtro “genérico”, testado com filtro Gaussiano e de Mediana, aplicados com um detector de bordas </a:t>
            </a:r>
            <a:r>
              <a:rPr lang="pt-BR" dirty="0" err="1" smtClean="0"/>
              <a:t>Canny</a:t>
            </a:r>
            <a:r>
              <a:rPr lang="pt-BR" dirty="0" smtClean="0"/>
              <a:t>.</a:t>
            </a:r>
          </a:p>
          <a:p>
            <a:r>
              <a:rPr lang="pt-BR" dirty="0" smtClean="0"/>
              <a:t>Duas versões do SSAA, utilizando duas técnicas de amostragem diferentes.</a:t>
            </a:r>
          </a:p>
          <a:p>
            <a:r>
              <a:rPr lang="pt-BR" dirty="0" smtClean="0"/>
              <a:t>O algoritmo desenvolvido pela Timothy Lottes, da </a:t>
            </a:r>
            <a:r>
              <a:rPr lang="pt-BR" i="1" dirty="0" smtClean="0"/>
              <a:t>n</a:t>
            </a:r>
            <a:r>
              <a:rPr lang="pt-BR" dirty="0" smtClean="0"/>
              <a:t>Vidia, em 2009: FXAA.</a:t>
            </a:r>
          </a:p>
          <a:p>
            <a:r>
              <a:rPr lang="pt-BR" dirty="0" smtClean="0"/>
              <a:t>O algoritmo desenvolvido por Jorge Jimenez em 2011: MLAA.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643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1- Aplicando filtros genéricos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38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sz="2000" dirty="0" smtClean="0"/>
              <a:t>Inicialmente, aplicou-se filtros de mediana e gaussiano em imagens para selecionar o melhor filtro.</a:t>
            </a:r>
          </a:p>
          <a:p>
            <a:endParaRPr lang="pt-BR" sz="2000" dirty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pPr marL="0" indent="0">
              <a:buNone/>
            </a:pPr>
            <a:endParaRPr lang="pt-BR" sz="2000" dirty="0" smtClean="0"/>
          </a:p>
          <a:p>
            <a:endParaRPr lang="pt-BR" dirty="0"/>
          </a:p>
        </p:txBody>
      </p:sp>
      <p:pic>
        <p:nvPicPr>
          <p:cNvPr id="2052" name="Picture 4" descr="C:\Users\USUÁRIO\Dropbox\ADSP\Projeto\Projeto Final\Figs\median_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60848"/>
            <a:ext cx="6120680" cy="463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USUÁRIO\Dropbox\ADSP\Projeto\Projeto Final\Figs\gauss_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82096"/>
            <a:ext cx="6120679" cy="463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16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1- Aplicando filtros genéricos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39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sz="2000" dirty="0" smtClean="0"/>
              <a:t>Em seguida, foi comparado a qualidade da imagem dos melhores resultados (filtro gaussiano, passa baixa) com a aplicação de um detector de bordas Canny. </a:t>
            </a:r>
          </a:p>
          <a:p>
            <a:endParaRPr lang="pt-BR" dirty="0"/>
          </a:p>
        </p:txBody>
      </p:sp>
      <p:pic>
        <p:nvPicPr>
          <p:cNvPr id="3074" name="Picture 2" descr="C:\Users\USUÁRIO\Dropbox\ADSP\Projeto\Projeto Final\Figs\cann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32856"/>
            <a:ext cx="5976664" cy="45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UÁRIO\Dropbox\ADSP\Projeto\Projeto Final\Figs\1-Generico_fram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793" y="2132856"/>
            <a:ext cx="5977559" cy="452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43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 smtClean="0"/>
              <a:t>Introdução: </a:t>
            </a:r>
            <a:r>
              <a:rPr lang="pt-BR" i="1" dirty="0" err="1" smtClean="0"/>
              <a:t>Aliasing</a:t>
            </a:r>
            <a:r>
              <a:rPr lang="pt-BR" dirty="0" smtClean="0"/>
              <a:t> em Computação Gráfica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3528" y="1447800"/>
            <a:ext cx="8560308" cy="4572000"/>
          </a:xfrm>
        </p:spPr>
        <p:txBody>
          <a:bodyPr>
            <a:normAutofit/>
          </a:bodyPr>
          <a:lstStyle/>
          <a:p>
            <a:r>
              <a:rPr lang="pt-BR" sz="2800" dirty="0" smtClean="0"/>
              <a:t>Poucas Amostras                     Poucos Pixels</a:t>
            </a:r>
          </a:p>
          <a:p>
            <a:r>
              <a:rPr lang="pt-BR" sz="2800" b="1" dirty="0" smtClean="0"/>
              <a:t>Consequência 1</a:t>
            </a:r>
            <a:r>
              <a:rPr lang="pt-BR" sz="2800" dirty="0" smtClean="0"/>
              <a:t>: Bordas Serrilhadas (</a:t>
            </a:r>
            <a:r>
              <a:rPr lang="pt-BR" sz="2800" i="1" dirty="0" err="1" smtClean="0"/>
              <a:t>jagged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edges</a:t>
            </a:r>
            <a:r>
              <a:rPr lang="pt-BR" sz="2800" dirty="0"/>
              <a:t>)</a:t>
            </a:r>
            <a:endParaRPr lang="pt-BR" sz="2800" dirty="0" smtClean="0"/>
          </a:p>
          <a:p>
            <a:pPr marL="0" indent="0">
              <a:buNone/>
            </a:pPr>
            <a:r>
              <a:rPr lang="pt-BR" sz="2800" dirty="0" smtClean="0"/>
              <a:t>          Linha Original                                   Linha Digitalizada </a:t>
            </a:r>
            <a:endParaRPr lang="pt-BR" sz="28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80" y="3140968"/>
            <a:ext cx="3501380" cy="3321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536" y="3059814"/>
            <a:ext cx="3960440" cy="362261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428" y="2996952"/>
            <a:ext cx="3681052" cy="3685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004048" y="2996952"/>
            <a:ext cx="3888432" cy="368547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ight Arrow 6"/>
          <p:cNvSpPr/>
          <p:nvPr/>
        </p:nvSpPr>
        <p:spPr>
          <a:xfrm>
            <a:off x="3110350" y="1412776"/>
            <a:ext cx="1134931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18312" y="6295372"/>
            <a:ext cx="457200" cy="457200"/>
          </a:xfrm>
        </p:spPr>
        <p:txBody>
          <a:bodyPr/>
          <a:lstStyle/>
          <a:p>
            <a:fld id="{B915147A-88C1-4FCF-8E21-26B54C1A7A7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087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1- Filtro Genérico: Resultado Inicial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40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Jogo: </a:t>
            </a:r>
            <a:r>
              <a:rPr lang="pt-BR" dirty="0" err="1"/>
              <a:t>Borderlands</a:t>
            </a:r>
            <a:r>
              <a:rPr lang="pt-BR" dirty="0"/>
              <a:t> </a:t>
            </a:r>
            <a:r>
              <a:rPr lang="pt-BR" dirty="0" err="1"/>
              <a:t>Pre-Sequel</a:t>
            </a:r>
            <a:endParaRPr lang="pt-BR" dirty="0"/>
          </a:p>
          <a:p>
            <a:endParaRPr lang="pt-BR" dirty="0"/>
          </a:p>
        </p:txBody>
      </p:sp>
      <p:pic>
        <p:nvPicPr>
          <p:cNvPr id="8194" name="Picture 2" descr="C:\Users\USUÁRIO\Dropbox\ADSP\Projeto\Projeto Final\frames selecionados\Borderlands\Generico\1-Generico_frame7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60265"/>
            <a:ext cx="6374805" cy="478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167435"/>
            <a:ext cx="3317527" cy="2421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31840" y="3167435"/>
            <a:ext cx="3317528" cy="24218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299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Implementação SSAA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41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9552" y="1447800"/>
            <a:ext cx="8424936" cy="4572000"/>
          </a:xfrm>
        </p:spPr>
        <p:txBody>
          <a:bodyPr>
            <a:normAutofit/>
          </a:bodyPr>
          <a:lstStyle/>
          <a:p>
            <a:r>
              <a:rPr lang="pt-BR" sz="2400" dirty="0" smtClean="0"/>
              <a:t>Gravado vídeos de jogos numa resolução mais alta e reduzindo-a pela metade.</a:t>
            </a:r>
          </a:p>
          <a:p>
            <a:r>
              <a:rPr lang="pt-BR" sz="2400" dirty="0" smtClean="0"/>
              <a:t>Dois tipos de amostragem: </a:t>
            </a:r>
          </a:p>
          <a:p>
            <a:pPr lvl="1"/>
            <a:r>
              <a:rPr lang="pt-BR" sz="2200" i="1" dirty="0" smtClean="0"/>
              <a:t>SSAA-1: High Resolution Anti-Aliasing  </a:t>
            </a:r>
            <a:r>
              <a:rPr lang="pt-BR" sz="2200" dirty="0" smtClean="0"/>
              <a:t>(</a:t>
            </a:r>
            <a:r>
              <a:rPr lang="pt-BR" sz="2200" b="1" dirty="0" smtClean="0"/>
              <a:t>HRAA</a:t>
            </a:r>
            <a:r>
              <a:rPr lang="pt-BR" sz="2200" dirty="0" smtClean="0"/>
              <a:t>) ou </a:t>
            </a:r>
            <a:r>
              <a:rPr lang="pt-BR" sz="2200" dirty="0" err="1" smtClean="0"/>
              <a:t>Quincunx</a:t>
            </a:r>
            <a:r>
              <a:rPr lang="pt-BR" sz="2200" dirty="0" smtClean="0"/>
              <a:t>.</a:t>
            </a:r>
          </a:p>
          <a:p>
            <a:pPr lvl="1"/>
            <a:r>
              <a:rPr lang="pt-BR" sz="2200" i="1" dirty="0" smtClean="0"/>
              <a:t>SSAA-2: </a:t>
            </a:r>
            <a:r>
              <a:rPr lang="pt-BR" sz="2200" i="1" dirty="0" err="1"/>
              <a:t>Ordered</a:t>
            </a:r>
            <a:r>
              <a:rPr lang="pt-BR" sz="2200" i="1" dirty="0"/>
              <a:t> Grid </a:t>
            </a:r>
            <a:r>
              <a:rPr lang="pt-BR" sz="2200" i="1" dirty="0" err="1"/>
              <a:t>Super</a:t>
            </a:r>
            <a:r>
              <a:rPr lang="pt-BR" sz="2200" i="1" dirty="0"/>
              <a:t> </a:t>
            </a:r>
            <a:r>
              <a:rPr lang="pt-BR" sz="2200" i="1" dirty="0" err="1"/>
              <a:t>Sampling</a:t>
            </a:r>
            <a:r>
              <a:rPr lang="pt-BR" sz="2200" i="1" dirty="0"/>
              <a:t> </a:t>
            </a:r>
            <a:r>
              <a:rPr lang="pt-BR" sz="2200" dirty="0"/>
              <a:t>(</a:t>
            </a:r>
            <a:r>
              <a:rPr lang="pt-BR" sz="2200" b="1" dirty="0"/>
              <a:t>OGSS</a:t>
            </a:r>
            <a:r>
              <a:rPr lang="pt-BR" sz="2200" dirty="0"/>
              <a:t>) </a:t>
            </a:r>
          </a:p>
          <a:p>
            <a:pPr marL="320040" lvl="1" indent="0">
              <a:buNone/>
            </a:pPr>
            <a:endParaRPr lang="pt-BR" sz="2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158" y="3933056"/>
            <a:ext cx="2657210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78" y="3933056"/>
            <a:ext cx="2683014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11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Resultados: SSAA-1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42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Jogo: </a:t>
            </a:r>
            <a:r>
              <a:rPr lang="pt-BR" dirty="0" err="1" smtClean="0"/>
              <a:t>Borderlands</a:t>
            </a:r>
            <a:r>
              <a:rPr lang="pt-BR" dirty="0" smtClean="0"/>
              <a:t> </a:t>
            </a:r>
            <a:r>
              <a:rPr lang="pt-BR" dirty="0" err="1" smtClean="0"/>
              <a:t>Pre</a:t>
            </a:r>
            <a:r>
              <a:rPr lang="pt-BR" dirty="0" err="1"/>
              <a:t>-</a:t>
            </a:r>
            <a:r>
              <a:rPr lang="pt-BR" dirty="0" err="1" smtClean="0"/>
              <a:t>Sequel</a:t>
            </a:r>
            <a:endParaRPr lang="pt-BR" dirty="0"/>
          </a:p>
        </p:txBody>
      </p:sp>
      <p:pic>
        <p:nvPicPr>
          <p:cNvPr id="9218" name="Picture 2" descr="C:\Users\USUÁRIO\Dropbox\ADSP\Projeto\Projeto Final\frames selecionados\Borderlands\SSAA-1\1-SSAA_1_frame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70112"/>
            <a:ext cx="7620001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636912"/>
            <a:ext cx="3558505" cy="310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786322" y="2636912"/>
            <a:ext cx="3558505" cy="31014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65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Resultados: </a:t>
            </a:r>
            <a:r>
              <a:rPr lang="pt-BR" dirty="0" smtClean="0"/>
              <a:t>SSAA-2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43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Jogo: </a:t>
            </a:r>
            <a:r>
              <a:rPr lang="pt-BR" dirty="0" err="1"/>
              <a:t>Borderlands</a:t>
            </a:r>
            <a:r>
              <a:rPr lang="pt-BR" dirty="0"/>
              <a:t> </a:t>
            </a:r>
            <a:r>
              <a:rPr lang="pt-BR" dirty="0" err="1"/>
              <a:t>Pre-Sequel</a:t>
            </a:r>
            <a:endParaRPr lang="pt-BR" dirty="0"/>
          </a:p>
          <a:p>
            <a:endParaRPr lang="pt-BR" dirty="0"/>
          </a:p>
        </p:txBody>
      </p:sp>
      <p:pic>
        <p:nvPicPr>
          <p:cNvPr id="10242" name="Picture 2" descr="C:\Users\USUÁRIO\Dropbox\ADSP\Projeto\Projeto Final\frames selecionados\Borderlands\SSAA-2\1-SSAA_2_frame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70112"/>
            <a:ext cx="7620001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400" y="2708920"/>
            <a:ext cx="3456384" cy="304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957711" y="2708920"/>
            <a:ext cx="3480073" cy="30463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58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Implementação FXAA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44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077544"/>
          </a:xfrm>
        </p:spPr>
        <p:txBody>
          <a:bodyPr>
            <a:normAutofit/>
          </a:bodyPr>
          <a:lstStyle/>
          <a:p>
            <a:r>
              <a:rPr lang="pt-BR" dirty="0" smtClean="0"/>
              <a:t>Um dos filtros mais utilizados em jogos.</a:t>
            </a:r>
          </a:p>
          <a:p>
            <a:r>
              <a:rPr lang="pt-BR" dirty="0" smtClean="0"/>
              <a:t>Pós-Processamento.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pPr marL="0" lvl="1" indent="0" algn="ctr">
              <a:spcBef>
                <a:spcPts val="580"/>
              </a:spcBef>
              <a:buClr>
                <a:schemeClr val="accent1"/>
              </a:buClr>
              <a:buNone/>
            </a:pPr>
            <a:r>
              <a:rPr lang="pt-BR" sz="1400" dirty="0"/>
              <a:t>Exemplos baseados nas figuras de:  http://blog.simonrodriguez.fr/articles/30-07-2016_implementing_fxaa.html</a:t>
            </a:r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914400" y="1447800"/>
            <a:ext cx="7772400" cy="5410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pic>
        <p:nvPicPr>
          <p:cNvPr id="12290" name="Picture 2" descr="https://upload.wikimedia.org/wikipedia/en/thumb/6/6d/Nvidia_image_logo.svg/1200px-Nvidia_image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12976"/>
            <a:ext cx="3244995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USUÁRIO\Dropbox\ADSP\Projeto\Projeto Final\Figs_PPT\fxaa-im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843" y="3212976"/>
            <a:ext cx="4085613" cy="255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580112" y="4221088"/>
            <a:ext cx="576064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1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Implementação </a:t>
            </a:r>
            <a:r>
              <a:rPr lang="pt-BR" dirty="0" smtClean="0"/>
              <a:t>FXAA – Etapa 1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45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914400" y="1447800"/>
                <a:ext cx="7772400" cy="5410200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pt-BR" dirty="0" smtClean="0"/>
                  <a:t>Analisa-se a luminosidade da imagem (padrão CCIR 601):</a:t>
                </a:r>
              </a:p>
              <a:p>
                <a:pPr lvl="1"/>
                <a:endParaRPr lang="pt-BR" sz="2800" dirty="0"/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/>
                            </a:rPr>
                            <m:t>𝑌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pt-BR" sz="2800" b="0" i="1" smtClean="0">
                          <a:latin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pt-BR" sz="28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pt-BR" sz="2800" b="0" i="1" smtClean="0">
                              <a:latin typeface="Cambria Math"/>
                            </a:rPr>
                            <m:t>(0.299∗</m:t>
                          </m:r>
                          <m:sSup>
                            <m:sSup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pt-BR" sz="2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b="0" i="1" smtClean="0">
                              <a:latin typeface="Cambria Math"/>
                            </a:rPr>
                            <m:t>+0.587∗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pt-BR" sz="2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b="0" i="1" smtClean="0">
                              <a:latin typeface="Cambria Math"/>
                            </a:rPr>
                            <m:t>+0.114∗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pt-BR" sz="2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b="0" i="1" smtClean="0">
                              <a:latin typeface="Cambria Math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pt-BR" sz="2800" dirty="0" smtClean="0"/>
              </a:p>
              <a:p>
                <a:pPr lvl="1"/>
                <a:endParaRPr lang="pt-BR" dirty="0" smtClean="0"/>
              </a:p>
              <a:p>
                <a:pPr lvl="1"/>
                <a:r>
                  <a:rPr lang="pt-BR" dirty="0" smtClean="0"/>
                  <a:t>Transforma-se a escala da imagem de 0-255 para 0-1.</a:t>
                </a:r>
              </a:p>
              <a:p>
                <a:endParaRPr lang="pt-BR" sz="2800" dirty="0" smtClean="0"/>
              </a:p>
              <a:p>
                <a:pPr marL="0" indent="0">
                  <a:buNone/>
                </a:pPr>
                <a:endParaRPr lang="pt-BR" sz="2800" dirty="0" smtClean="0"/>
              </a:p>
              <a:p>
                <a:pPr marL="0" indent="0">
                  <a:buNone/>
                </a:pPr>
                <a:endParaRPr lang="pt-BR" sz="2800" dirty="0" smtClean="0"/>
              </a:p>
              <a:p>
                <a:pPr marL="0" indent="0">
                  <a:buNone/>
                </a:pPr>
                <a:endParaRPr lang="pt-BR" sz="2800" dirty="0"/>
              </a:p>
              <a:p>
                <a:pPr marL="0" indent="0">
                  <a:buNone/>
                </a:pPr>
                <a:endParaRPr lang="pt-BR" sz="2800" dirty="0" smtClean="0"/>
              </a:p>
              <a:p>
                <a:pPr marL="0" lvl="1" indent="0">
                  <a:spcBef>
                    <a:spcPts val="580"/>
                  </a:spcBef>
                  <a:buClr>
                    <a:schemeClr val="accent1"/>
                  </a:buClr>
                  <a:buNone/>
                </a:pPr>
                <a:r>
                  <a:rPr lang="pt-BR" sz="1400" dirty="0"/>
                  <a:t>Exemplos baseados nas figuras de:  http://blog.simonrodriguez.fr/articles/30-07-2016_implementing_fxaa.html</a:t>
                </a:r>
              </a:p>
              <a:p>
                <a:pPr marL="0" indent="0">
                  <a:buNone/>
                </a:pPr>
                <a:endParaRPr lang="pt-BR" sz="28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14400" y="1447800"/>
                <a:ext cx="7772400" cy="5410200"/>
              </a:xfrm>
              <a:blipFill rotWithShape="1">
                <a:blip r:embed="rId2"/>
                <a:stretch>
                  <a:fillRect l="-157" t="-9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7" name="Picture 1" descr="C:\Users\USUÁRIO\Dropbox\ADSP\Projeto\Projeto Final\Figs_PPT\fxaa-im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588" y="3645024"/>
            <a:ext cx="3912659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00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71400"/>
            <a:ext cx="7772400" cy="1143000"/>
          </a:xfrm>
        </p:spPr>
        <p:txBody>
          <a:bodyPr/>
          <a:lstStyle/>
          <a:p>
            <a:pPr algn="ctr"/>
            <a:r>
              <a:rPr lang="pt-BR" dirty="0" smtClean="0"/>
              <a:t>Implementação FXAA -  Etapa 2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46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980728"/>
            <a:ext cx="7772400" cy="5688632"/>
          </a:xfrm>
        </p:spPr>
        <p:txBody>
          <a:bodyPr>
            <a:normAutofit/>
          </a:bodyPr>
          <a:lstStyle/>
          <a:p>
            <a:r>
              <a:rPr lang="pt-BR" sz="2800" dirty="0" smtClean="0"/>
              <a:t>Detector de bordas</a:t>
            </a:r>
          </a:p>
          <a:p>
            <a:pPr lvl="1"/>
            <a:r>
              <a:rPr lang="pt-BR" dirty="0" smtClean="0"/>
              <a:t>Se detecta linhas verticais e horizontais através do algoritmo desenvolvido por Timothy Lottes.</a:t>
            </a:r>
          </a:p>
          <a:p>
            <a:pPr lvl="1"/>
            <a:r>
              <a:rPr lang="pt-BR" dirty="0" smtClean="0"/>
              <a:t>Algoritmo considera a diferença de luminosidade entre os pixels para definir se o pixel em análise é uma borda ou não.</a:t>
            </a:r>
          </a:p>
          <a:p>
            <a:pPr lvl="1"/>
            <a:r>
              <a:rPr lang="pt-BR" dirty="0" smtClean="0"/>
              <a:t>Utiliza uma série de limiares para limitar a detecção</a:t>
            </a:r>
          </a:p>
          <a:p>
            <a:pPr lvl="1"/>
            <a:endParaRPr lang="pt-BR" dirty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12291" name="Picture 3" descr="C:\Users\USUÁRIO\Dropbox\ADSP\Projeto\Projeto Final\Figs_PPT\fxaa-im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38240"/>
            <a:ext cx="4887912" cy="305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17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Implementação FXAA – Etapa 3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47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Definição da orientação da borda (cima/baixo, direita/esquerda).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11267" name="Picture 3" descr="C:\Users\USUÁRIO\Dropbox\ADSP\Projeto\Projeto Final\Figs_PPT\fxaa-im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564904"/>
            <a:ext cx="5922029" cy="370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ultiply 4"/>
          <p:cNvSpPr/>
          <p:nvPr/>
        </p:nvSpPr>
        <p:spPr>
          <a:xfrm>
            <a:off x="3275856" y="3789040"/>
            <a:ext cx="576064" cy="50405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836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Implementação FXAA – Etapa 4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A partir da orientação correta, se descobre o tamanho da borda.</a:t>
            </a:r>
            <a:endParaRPr lang="pt-BR" dirty="0"/>
          </a:p>
        </p:txBody>
      </p:sp>
      <p:pic>
        <p:nvPicPr>
          <p:cNvPr id="5" name="Picture 2" descr="C:\Users\USUÁRIO\Dropbox\ADSP\Projeto\Projeto Final\Figs_PPT\fxaa-im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598406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ultiply 5"/>
          <p:cNvSpPr/>
          <p:nvPr/>
        </p:nvSpPr>
        <p:spPr>
          <a:xfrm>
            <a:off x="3259485" y="3717032"/>
            <a:ext cx="576064" cy="50405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699792" y="3969060"/>
            <a:ext cx="847725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491880" y="3985245"/>
            <a:ext cx="864096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323528" y="6165304"/>
            <a:ext cx="457200" cy="457200"/>
          </a:xfrm>
        </p:spPr>
        <p:txBody>
          <a:bodyPr/>
          <a:lstStyle/>
          <a:p>
            <a:fld id="{B915147A-88C1-4FCF-8E21-26B54C1A7A76}" type="slidenum">
              <a:rPr lang="pt-BR" smtClean="0"/>
              <a:t>48</a:t>
            </a:fld>
            <a:endParaRPr lang="pt-BR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2044799" y="3952875"/>
            <a:ext cx="1495798" cy="1618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C:\Users\USUÁRIO\Dropbox\ADSP\Projeto\Projeto Final\Figs_PPT\fxaa-im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760" y="2492896"/>
            <a:ext cx="598406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Multiply 26"/>
          <p:cNvSpPr/>
          <p:nvPr/>
        </p:nvSpPr>
        <p:spPr>
          <a:xfrm>
            <a:off x="3252565" y="3717032"/>
            <a:ext cx="576064" cy="50405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2047993" y="3960676"/>
            <a:ext cx="1495798" cy="1618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628746" y="3976861"/>
            <a:ext cx="1443583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2051719" y="3933751"/>
            <a:ext cx="1495798" cy="1618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C:\Users\USUÁRIO\Dropbox\ADSP\Projeto\Projeto Final\Figs_PPT\fxaa-im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73772"/>
            <a:ext cx="598406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Multiply 46"/>
          <p:cNvSpPr/>
          <p:nvPr/>
        </p:nvSpPr>
        <p:spPr>
          <a:xfrm>
            <a:off x="3259485" y="3697908"/>
            <a:ext cx="576064" cy="50405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8" name="Straight Arrow Connector 47"/>
          <p:cNvCxnSpPr/>
          <p:nvPr/>
        </p:nvCxnSpPr>
        <p:spPr>
          <a:xfrm flipH="1" flipV="1">
            <a:off x="2054913" y="3941552"/>
            <a:ext cx="1495798" cy="1618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635666" y="3957737"/>
            <a:ext cx="2088462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51719" y="3581276"/>
            <a:ext cx="0" cy="7647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2044799" y="3952875"/>
            <a:ext cx="1495798" cy="1618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C:\Users\USUÁRIO\Dropbox\ADSP\Projeto\Projeto Final\Figs_PPT\fxaa-im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760" y="2492896"/>
            <a:ext cx="598406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Multiply 52"/>
          <p:cNvSpPr/>
          <p:nvPr/>
        </p:nvSpPr>
        <p:spPr>
          <a:xfrm>
            <a:off x="3252565" y="3717032"/>
            <a:ext cx="576064" cy="50405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4" name="Straight Arrow Connector 53"/>
          <p:cNvCxnSpPr/>
          <p:nvPr/>
        </p:nvCxnSpPr>
        <p:spPr>
          <a:xfrm flipH="1" flipV="1">
            <a:off x="2047993" y="3960676"/>
            <a:ext cx="1495798" cy="1618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628746" y="3976861"/>
            <a:ext cx="2808542" cy="589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044799" y="3600400"/>
            <a:ext cx="0" cy="7647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437288" y="3600400"/>
            <a:ext cx="0" cy="7647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08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7" grpId="0" animBg="1"/>
      <p:bldP spid="5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Implementação FXAA – Etapa 5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49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Estima-se um </a:t>
            </a:r>
            <a:r>
              <a:rPr lang="pt-BR" i="1" dirty="0" smtClean="0"/>
              <a:t>offset</a:t>
            </a:r>
            <a:r>
              <a:rPr lang="pt-BR" dirty="0" smtClean="0"/>
              <a:t> inicial para a nova intensidade do pixel baseado na distância e intensidade dos </a:t>
            </a:r>
            <a:r>
              <a:rPr lang="pt-BR" i="1" dirty="0" smtClean="0"/>
              <a:t>pixels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21" name="Picture 2" descr="C:\Users\USUÁRIO\Dropbox\ADSP\Projeto\Projeto Final\Figs_PPT\fxaa-im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43110"/>
            <a:ext cx="598406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Multiply 26"/>
          <p:cNvSpPr/>
          <p:nvPr/>
        </p:nvSpPr>
        <p:spPr>
          <a:xfrm>
            <a:off x="3282776" y="3667246"/>
            <a:ext cx="576064" cy="50405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2068090" y="3893789"/>
            <a:ext cx="1495798" cy="1618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ultiply 28"/>
          <p:cNvSpPr/>
          <p:nvPr/>
        </p:nvSpPr>
        <p:spPr>
          <a:xfrm>
            <a:off x="3275856" y="3667246"/>
            <a:ext cx="576064" cy="50405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Multiply 29"/>
          <p:cNvSpPr/>
          <p:nvPr/>
        </p:nvSpPr>
        <p:spPr>
          <a:xfrm>
            <a:off x="3282776" y="3648122"/>
            <a:ext cx="576064" cy="50405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Straight Connector 30"/>
          <p:cNvCxnSpPr/>
          <p:nvPr/>
        </p:nvCxnSpPr>
        <p:spPr>
          <a:xfrm>
            <a:off x="2075010" y="3531490"/>
            <a:ext cx="0" cy="7647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ultiply 31"/>
          <p:cNvSpPr/>
          <p:nvPr/>
        </p:nvSpPr>
        <p:spPr>
          <a:xfrm>
            <a:off x="3275856" y="3667246"/>
            <a:ext cx="576064" cy="50405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3" name="Straight Connector 32"/>
          <p:cNvCxnSpPr/>
          <p:nvPr/>
        </p:nvCxnSpPr>
        <p:spPr>
          <a:xfrm>
            <a:off x="2068090" y="3550614"/>
            <a:ext cx="0" cy="7647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1835696" y="3284984"/>
            <a:ext cx="720080" cy="1296144"/>
          </a:xfrm>
          <a:prstGeom prst="ellipse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3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Introdução: </a:t>
            </a:r>
            <a:r>
              <a:rPr lang="pt-BR" i="1" dirty="0" err="1" smtClean="0"/>
              <a:t>Aliasing</a:t>
            </a:r>
            <a:r>
              <a:rPr lang="pt-BR" dirty="0" smtClean="0"/>
              <a:t> em Computação Gráfica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b="1" dirty="0" smtClean="0"/>
              <a:t>Consequência 2: </a:t>
            </a:r>
            <a:r>
              <a:rPr lang="pt-BR" dirty="0" smtClean="0"/>
              <a:t>Magnificação e </a:t>
            </a:r>
            <a:r>
              <a:rPr lang="pt-BR" dirty="0" err="1" smtClean="0"/>
              <a:t>Minificação</a:t>
            </a:r>
            <a:r>
              <a:rPr lang="pt-BR" dirty="0" smtClean="0"/>
              <a:t> de Texturas</a:t>
            </a:r>
          </a:p>
        </p:txBody>
      </p:sp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7848872" cy="482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7250"/>
            <a:ext cx="8089637" cy="482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915147A-88C1-4FCF-8E21-26B54C1A7A76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921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Implementação FXAA – Etapa 6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50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Verifica-se se o offset desejado não está muito diferente do esperado, para evitar um borramento errado.</a:t>
            </a:r>
          </a:p>
          <a:p>
            <a:endParaRPr lang="pt-BR" dirty="0"/>
          </a:p>
        </p:txBody>
      </p:sp>
      <p:pic>
        <p:nvPicPr>
          <p:cNvPr id="5" name="Picture 2" descr="C:\Users\USUÁRIO\Dropbox\ADSP\Projeto\Projeto Final\Figs_PPT\fxaa-im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43110"/>
            <a:ext cx="598406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ultiply 5"/>
          <p:cNvSpPr/>
          <p:nvPr/>
        </p:nvSpPr>
        <p:spPr>
          <a:xfrm>
            <a:off x="3282776" y="3667246"/>
            <a:ext cx="576064" cy="50405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Multiply 7"/>
          <p:cNvSpPr/>
          <p:nvPr/>
        </p:nvSpPr>
        <p:spPr>
          <a:xfrm>
            <a:off x="3275856" y="3667246"/>
            <a:ext cx="576064" cy="50405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Multiply 8"/>
          <p:cNvSpPr/>
          <p:nvPr/>
        </p:nvSpPr>
        <p:spPr>
          <a:xfrm>
            <a:off x="3282776" y="3648122"/>
            <a:ext cx="576064" cy="50405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2075010" y="3531490"/>
            <a:ext cx="0" cy="7647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ultiply 10"/>
          <p:cNvSpPr/>
          <p:nvPr/>
        </p:nvSpPr>
        <p:spPr>
          <a:xfrm>
            <a:off x="3275856" y="3667246"/>
            <a:ext cx="576064" cy="50405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Straight Connector 11"/>
          <p:cNvCxnSpPr/>
          <p:nvPr/>
        </p:nvCxnSpPr>
        <p:spPr>
          <a:xfrm>
            <a:off x="2068090" y="3550614"/>
            <a:ext cx="0" cy="7647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4" name="Picture 4" descr="http://www.clker.com/cliparts/e/3/9/7/1245686792938124914raemi_Check_mark.svg.h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24037"/>
            <a:ext cx="1258851" cy="11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3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Implementação FXAA – Etapa 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51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Com o offset decidido,  é modificado o valor do pixel em questão.</a:t>
            </a:r>
          </a:p>
          <a:p>
            <a:endParaRPr lang="pt-BR" dirty="0"/>
          </a:p>
        </p:txBody>
      </p:sp>
      <p:pic>
        <p:nvPicPr>
          <p:cNvPr id="18434" name="Picture 2" descr="C:\Users\USUÁRIO\Dropbox\ADSP\Projeto\Projeto Final\Figs_PPT\fxaa-img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2492896"/>
            <a:ext cx="6099145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USUÁRIO\Dropbox\ADSP\Projeto\Projeto Final\Figs_PPT\fxaa-im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2473559"/>
            <a:ext cx="6099145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72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FXAA - Resultados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52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Jogo: Path </a:t>
            </a:r>
            <a:r>
              <a:rPr lang="pt-BR" dirty="0" err="1" smtClean="0"/>
              <a:t>of</a:t>
            </a:r>
            <a:r>
              <a:rPr lang="pt-BR" dirty="0" smtClean="0"/>
              <a:t> Exile</a:t>
            </a:r>
            <a:endParaRPr lang="pt-BR" dirty="0"/>
          </a:p>
        </p:txBody>
      </p:sp>
      <p:pic>
        <p:nvPicPr>
          <p:cNvPr id="19458" name="Picture 2" descr="C:\Users\USUÁRIO\Dropbox\ADSP\Projeto\Projeto Final\frames selecionados\Path of Exile\FXAA\2-FXAA_frame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988840"/>
            <a:ext cx="5944120" cy="44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636913"/>
            <a:ext cx="3240360" cy="2804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3419872" y="2636913"/>
            <a:ext cx="3240360" cy="280493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882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Implementação MLAA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53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Pós-Processamento!</a:t>
            </a:r>
          </a:p>
          <a:p>
            <a:r>
              <a:rPr lang="pt-BR" dirty="0" smtClean="0"/>
              <a:t>Pode ser dividido em 3 etapas: detecção de bordas, detecção de formas e aplicação dos pesos.</a:t>
            </a:r>
          </a:p>
          <a:p>
            <a:r>
              <a:rPr lang="pt-BR" dirty="0" smtClean="0"/>
              <a:t>Algoritmo original não foca na detecção de bordas, por isso foi utilizado um detector de bordas Canny.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770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 smtClean="0"/>
              <a:t>Implementação MLAA: Detecção de Formas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O algoritmo detecta 3 tipos de formas: L (a), Z (b) e U (c)</a:t>
            </a:r>
          </a:p>
          <a:p>
            <a:r>
              <a:rPr lang="pt-BR" dirty="0"/>
              <a:t>Cada forma específica pode ter orientações </a:t>
            </a:r>
            <a:r>
              <a:rPr lang="pt-BR" dirty="0" smtClean="0"/>
              <a:t>e tamanhos diferentes.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9" y="2825147"/>
            <a:ext cx="8793047" cy="348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1560" y="2708921"/>
            <a:ext cx="8280920" cy="360040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915147A-88C1-4FCF-8E21-26B54C1A7A76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70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 smtClean="0"/>
              <a:t>Implementação MLAA: Detecção de Formas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55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Cada orientação possui uma análise própria</a:t>
            </a:r>
            <a:r>
              <a:rPr lang="pt-BR" dirty="0" smtClean="0"/>
              <a:t>.</a:t>
            </a:r>
          </a:p>
          <a:p>
            <a:r>
              <a:rPr lang="pt-BR" dirty="0" smtClean="0"/>
              <a:t>Com </a:t>
            </a:r>
            <a:r>
              <a:rPr lang="pt-BR" dirty="0"/>
              <a:t>o tipo e tamanho da forma definida, é feita a análise de pesos.</a:t>
            </a:r>
          </a:p>
          <a:p>
            <a:endParaRPr lang="pt-BR" dirty="0" smtClean="0"/>
          </a:p>
          <a:p>
            <a:endParaRPr lang="pt-BR" dirty="0" smtClean="0"/>
          </a:p>
        </p:txBody>
      </p:sp>
      <p:pic>
        <p:nvPicPr>
          <p:cNvPr id="20484" name="Picture 4" descr="C:\Users\USUÁRIO\Dropbox\ADSP\Projeto\Projeto Final\Figs_PPT\mlaa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0" y="3501007"/>
            <a:ext cx="427672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5" descr="C:\Users\USUÁRIO\Dropbox\ADSP\Projeto\Projeto Final\Figs_PPT\mlaa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01006"/>
            <a:ext cx="305752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4040" y="3501006"/>
            <a:ext cx="4276725" cy="244792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/>
        </p:nvSpPr>
        <p:spPr>
          <a:xfrm>
            <a:off x="5436096" y="3501006"/>
            <a:ext cx="3057525" cy="244792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08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 smtClean="0"/>
              <a:t>Implementação MLAA: Aplicação dos Pesos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56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221560"/>
          </a:xfrm>
        </p:spPr>
        <p:txBody>
          <a:bodyPr>
            <a:normAutofit/>
          </a:bodyPr>
          <a:lstStyle/>
          <a:p>
            <a:r>
              <a:rPr lang="pt-BR" dirty="0" smtClean="0"/>
              <a:t>É definido a área que fica abaixo/acima da linha detectada.</a:t>
            </a:r>
          </a:p>
          <a:p>
            <a:endParaRPr lang="pt-BR" dirty="0">
              <a:solidFill>
                <a:srgbClr val="FF0000"/>
              </a:solidFill>
            </a:endParaRPr>
          </a:p>
          <a:p>
            <a:endParaRPr lang="pt-BR" dirty="0" smtClean="0">
              <a:solidFill>
                <a:srgbClr val="FF0000"/>
              </a:solidFill>
            </a:endParaRPr>
          </a:p>
          <a:p>
            <a:endParaRPr lang="pt-BR" dirty="0" smtClean="0">
              <a:solidFill>
                <a:srgbClr val="FF0000"/>
              </a:solidFill>
            </a:endParaRPr>
          </a:p>
          <a:p>
            <a:endParaRPr lang="pt-BR" dirty="0">
              <a:solidFill>
                <a:srgbClr val="FF0000"/>
              </a:solidFill>
            </a:endParaRPr>
          </a:p>
          <a:p>
            <a:endParaRPr lang="pt-BR" dirty="0" smtClean="0">
              <a:solidFill>
                <a:srgbClr val="FF0000"/>
              </a:solidFill>
            </a:endParaRPr>
          </a:p>
          <a:p>
            <a:endParaRPr lang="pt-BR" dirty="0" smtClean="0">
              <a:solidFill>
                <a:srgbClr val="FF0000"/>
              </a:solidFill>
            </a:endParaRPr>
          </a:p>
          <a:p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11" name="Picture 4" descr="C:\Users\USUÁRIO\Dropbox\ADSP\Projeto\Projeto Final\Figs_PPT\mlaa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402" y="2420888"/>
            <a:ext cx="427672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562402" y="2420887"/>
            <a:ext cx="4276725" cy="244792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Straight Connector 12"/>
          <p:cNvCxnSpPr/>
          <p:nvPr/>
        </p:nvCxnSpPr>
        <p:spPr>
          <a:xfrm>
            <a:off x="3203848" y="3068960"/>
            <a:ext cx="3024336" cy="11521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USUÁRIO\Dropbox\ADSP\Projeto\Projeto Final\Figs_PPT\mla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420144"/>
            <a:ext cx="427672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571016" y="2420143"/>
            <a:ext cx="4276725" cy="244792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083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Como definir valores em posições menores que um pixel???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>
                <a:solidFill>
                  <a:schemeClr val="bg1"/>
                </a:solidFill>
              </a:rPr>
              <a:t>57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iZcUNxH.mp4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552575"/>
            <a:ext cx="7772400" cy="4364038"/>
          </a:xfrm>
        </p:spPr>
      </p:pic>
      <p:sp>
        <p:nvSpPr>
          <p:cNvPr id="6" name="TextBox 5"/>
          <p:cNvSpPr txBox="1"/>
          <p:nvPr/>
        </p:nvSpPr>
        <p:spPr>
          <a:xfrm rot="19320874">
            <a:off x="241565" y="2562519"/>
            <a:ext cx="1024174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b="1" dirty="0" smtClean="0">
                <a:solidFill>
                  <a:srgbClr val="FF0000"/>
                </a:solidFill>
              </a:rPr>
              <a:t>Interpolação!</a:t>
            </a:r>
            <a:endParaRPr lang="pt-BR" sz="1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81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 smtClean="0"/>
              <a:t>Implementação MLAAA: Aplicação dos Pesos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58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755576" y="1447800"/>
            <a:ext cx="7931224" cy="5941640"/>
          </a:xfrm>
        </p:spPr>
        <p:txBody>
          <a:bodyPr>
            <a:normAutofit/>
          </a:bodyPr>
          <a:lstStyle/>
          <a:p>
            <a:r>
              <a:rPr lang="pt-BR" dirty="0" smtClean="0"/>
              <a:t>Métodos são feitos em OpenGL.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/>
              <a:t>Interpolação ainda é uma operação custosa.</a:t>
            </a:r>
          </a:p>
          <a:p>
            <a:r>
              <a:rPr lang="pt-BR" dirty="0" smtClean="0"/>
              <a:t>Existem formas finitas e tamanhos finitos (tamanho máximo).</a:t>
            </a:r>
          </a:p>
          <a:p>
            <a:r>
              <a:rPr lang="pt-BR" dirty="0" smtClean="0"/>
              <a:t>Solução: Usar pesos pré definidos!</a:t>
            </a:r>
            <a:endParaRPr lang="pt-BR" dirty="0"/>
          </a:p>
        </p:txBody>
      </p:sp>
      <p:pic>
        <p:nvPicPr>
          <p:cNvPr id="22530" name="Picture 2" descr="C:\Users\USUÁRIO\Dropbox\ADSP\Projeto\Projeto Final\Figs_PPT\mlaa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988840"/>
            <a:ext cx="427672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39752" y="2013220"/>
            <a:ext cx="4276725" cy="244792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3059832" y="2627709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a</a:t>
            </a:r>
            <a:endParaRPr lang="pt-BR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19872" y="2104489"/>
                <a:ext cx="8503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800" b="1" i="0" smtClean="0">
                              <a:latin typeface="Cambria Math"/>
                            </a:rPr>
                            <m:t>𝐜</m:t>
                          </m:r>
                        </m:e>
                        <m:sub>
                          <m:r>
                            <a:rPr lang="pt-BR" sz="2800" b="1" i="0" smtClean="0">
                              <a:latin typeface="Cambria Math"/>
                            </a:rPr>
                            <m:t>𝐨𝐥𝐝</m:t>
                          </m:r>
                        </m:sub>
                      </m:sSub>
                    </m:oMath>
                  </m:oMathPara>
                </a14:m>
                <a:endParaRPr lang="pt-BR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2104489"/>
                <a:ext cx="850361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43808" y="3254459"/>
                <a:ext cx="822597" cy="494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1" i="0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𝐜</m:t>
                          </m:r>
                        </m:e>
                        <m:sub>
                          <m:r>
                            <a:rPr lang="pt-BR" sz="2400" b="1" i="0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𝐨𝐩𝐩</m:t>
                          </m:r>
                        </m:sub>
                      </m:sSub>
                    </m:oMath>
                  </m:oMathPara>
                </a14:m>
                <a:endParaRPr lang="pt-BR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3254459"/>
                <a:ext cx="822597" cy="494751"/>
              </a:xfrm>
              <a:prstGeom prst="rect">
                <a:avLst/>
              </a:prstGeom>
              <a:blipFill rotWithShape="1">
                <a:blip r:embed="rId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3491880" y="2564904"/>
            <a:ext cx="174525" cy="14401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760816" y="4581128"/>
                <a:ext cx="343459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∗</m:t>
                      </m:r>
                      <m:sSub>
                        <m:sSubPr>
                          <m:ctrlPr>
                            <a:rPr lang="pt-B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𝑜𝑙𝑑</m:t>
                          </m:r>
                        </m:sub>
                      </m:sSub>
                      <m:r>
                        <a:rPr lang="pt-BR" b="0" i="1" smtClean="0">
                          <a:latin typeface="Cambria Math"/>
                        </a:rPr>
                        <m:t>+</m:t>
                      </m:r>
                      <m:r>
                        <a:rPr lang="pt-BR" b="0" i="1" smtClean="0">
                          <a:latin typeface="Cambria Math"/>
                        </a:rPr>
                        <m:t>𝑎</m:t>
                      </m:r>
                      <m:r>
                        <a:rPr lang="pt-BR" b="0" i="1" smtClean="0">
                          <a:latin typeface="Cambria Math"/>
                        </a:rPr>
                        <m:t>∗</m:t>
                      </m:r>
                      <m:sSub>
                        <m:sSubPr>
                          <m:ctrlPr>
                            <a:rPr lang="pt-B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𝑜𝑝𝑝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816" y="4581128"/>
                <a:ext cx="3434595" cy="390748"/>
              </a:xfrm>
              <a:prstGeom prst="rect">
                <a:avLst/>
              </a:prstGeom>
              <a:blipFill rotWithShape="1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8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 smtClean="0"/>
              <a:t>Implementação MLAA: Aplicação dos Pesos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59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3816424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2856"/>
            <a:ext cx="3816424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611560" y="2132856"/>
            <a:ext cx="3888432" cy="38164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4932040" y="2132856"/>
            <a:ext cx="3816424" cy="38164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ctangle 34"/>
          <p:cNvSpPr/>
          <p:nvPr/>
        </p:nvSpPr>
        <p:spPr>
          <a:xfrm>
            <a:off x="1331641" y="4397809"/>
            <a:ext cx="823912" cy="816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5652120" y="4397808"/>
            <a:ext cx="823912" cy="816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339" y="3429000"/>
            <a:ext cx="164782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6016338" y="3460750"/>
            <a:ext cx="1647825" cy="163281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084168" y="3532758"/>
            <a:ext cx="0" cy="43204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012160" y="3820790"/>
            <a:ext cx="576064" cy="21602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084168" y="3532758"/>
            <a:ext cx="35165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5400000">
            <a:off x="6192180" y="3640770"/>
            <a:ext cx="576064" cy="21602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624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6" grpId="0" animBg="1"/>
      <p:bldP spid="18" grpId="0" animBg="1"/>
      <p:bldP spid="20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Introdução: Soluções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800" dirty="0" smtClean="0"/>
              <a:t>Aplica-se diversos filtros para reduzir efeitos de serrilhados (</a:t>
            </a:r>
            <a:r>
              <a:rPr lang="pt-BR" sz="2800" i="1" dirty="0" err="1" smtClean="0"/>
              <a:t>Anti-Aliasing</a:t>
            </a:r>
            <a:r>
              <a:rPr lang="pt-BR" sz="2800" dirty="0" smtClean="0"/>
              <a:t>) e texturas borradas (</a:t>
            </a:r>
            <a:r>
              <a:rPr lang="pt-BR" sz="2800" i="1" dirty="0" err="1" smtClean="0"/>
              <a:t>Texture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Filtering</a:t>
            </a:r>
            <a:r>
              <a:rPr lang="pt-BR" sz="2800" dirty="0" smtClean="0"/>
              <a:t>).</a:t>
            </a:r>
          </a:p>
          <a:p>
            <a:r>
              <a:rPr lang="pt-BR" sz="2800" dirty="0" smtClean="0"/>
              <a:t>Em jogos eletrônicos, são utilizados filtros diferentes para cada caso.</a:t>
            </a:r>
          </a:p>
          <a:p>
            <a:r>
              <a:rPr lang="pt-BR" sz="2800" dirty="0" smtClean="0"/>
              <a:t>Exemplo de filtro de AA:</a:t>
            </a:r>
          </a:p>
          <a:p>
            <a:endParaRPr lang="pt-BR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6</a:t>
            </a:fld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3531997" y="4509119"/>
            <a:ext cx="2085728" cy="208823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/>
          <p:cNvSpPr/>
          <p:nvPr/>
        </p:nvSpPr>
        <p:spPr>
          <a:xfrm>
            <a:off x="5937135" y="4509120"/>
            <a:ext cx="2085728" cy="208823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581129"/>
            <a:ext cx="1996965" cy="194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043608" y="4509120"/>
            <a:ext cx="2157736" cy="208823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30" y="4581128"/>
            <a:ext cx="2003079" cy="1970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594" y="4581128"/>
            <a:ext cx="2027110" cy="197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5617725" y="5229200"/>
            <a:ext cx="434552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ight Arrow 15"/>
          <p:cNvSpPr/>
          <p:nvPr/>
        </p:nvSpPr>
        <p:spPr>
          <a:xfrm>
            <a:off x="3201344" y="5301208"/>
            <a:ext cx="434552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51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 smtClean="0"/>
              <a:t>MLAA: Exemplo da Aplicação dos Pesos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79512" y="6237312"/>
            <a:ext cx="457200" cy="457200"/>
          </a:xfrm>
        </p:spPr>
        <p:txBody>
          <a:bodyPr/>
          <a:lstStyle/>
          <a:p>
            <a:fld id="{B915147A-88C1-4FCF-8E21-26B54C1A7A76}" type="slidenum">
              <a:rPr lang="pt-BR" smtClean="0"/>
              <a:t>60</a:t>
            </a:fld>
            <a:endParaRPr lang="pt-BR" dirty="0"/>
          </a:p>
        </p:txBody>
      </p:sp>
      <p:pic>
        <p:nvPicPr>
          <p:cNvPr id="1026" name="Picture 2" descr="C:\Users\thami\Documents\Dropbox\ADSP\Projeto\Projeto Final\Figs_PPT\ex-mlaa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63952"/>
            <a:ext cx="8013940" cy="510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hami\Documents\Dropbox\ADSP\Projeto\Projeto Final\Figs_PPT\ex-mlaa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8026666" cy="510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1428667" y="2060848"/>
            <a:ext cx="0" cy="2880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403648" y="2310027"/>
            <a:ext cx="12465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627784" y="2310027"/>
            <a:ext cx="0" cy="2264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627784" y="3054371"/>
            <a:ext cx="0" cy="2306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843808" y="3284984"/>
            <a:ext cx="0" cy="2880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27784" y="3274607"/>
            <a:ext cx="257260" cy="103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843808" y="4293096"/>
            <a:ext cx="0" cy="216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563888" y="4509120"/>
            <a:ext cx="0" cy="216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843808" y="4509120"/>
            <a:ext cx="7200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788024" y="5007988"/>
            <a:ext cx="288032" cy="51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4788024" y="4763742"/>
            <a:ext cx="0" cy="2108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076056" y="5010414"/>
            <a:ext cx="0" cy="2187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5052583" y="5216507"/>
            <a:ext cx="491108" cy="105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543691" y="5229200"/>
            <a:ext cx="0" cy="4832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543691" y="5717930"/>
            <a:ext cx="684493" cy="153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249753" y="5725593"/>
            <a:ext cx="0" cy="2187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7020272" y="2305815"/>
            <a:ext cx="0" cy="2306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7236296" y="2564904"/>
            <a:ext cx="0" cy="216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003256" y="2555081"/>
            <a:ext cx="233040" cy="98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thami\Documents\Dropbox\ADSP\Projeto\Projeto Final\Figs_PPT\ex-mlaa-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45" y="1364704"/>
            <a:ext cx="8026666" cy="510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hami\Documents\Dropbox\ADSP\Projeto\Projeto Final\Figs_PPT\mlaa-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3464"/>
            <a:ext cx="8064270" cy="513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Straight Connector 127"/>
          <p:cNvCxnSpPr/>
          <p:nvPr/>
        </p:nvCxnSpPr>
        <p:spPr>
          <a:xfrm>
            <a:off x="3585457" y="4509120"/>
            <a:ext cx="851" cy="125237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4305537" y="4725144"/>
            <a:ext cx="851" cy="103634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7257865" y="4786072"/>
            <a:ext cx="0" cy="1467523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6264389" y="5723859"/>
            <a:ext cx="0" cy="47064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H="1">
            <a:off x="6249753" y="6219589"/>
            <a:ext cx="1008112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3586308" y="5740743"/>
            <a:ext cx="72008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C:\Users\thami\Documents\Dropbox\ADSP\Projeto\Projeto Final\Figs_PPT\mlaa-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39" y="1343464"/>
            <a:ext cx="8054150" cy="51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8" descr="C:\Users\thami\Documents\Dropbox\ADSP\Projeto\Projeto Final\Figs_PPT\mlaa-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1990"/>
            <a:ext cx="8084710" cy="514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7" name="Straight Connector 126"/>
          <p:cNvCxnSpPr/>
          <p:nvPr/>
        </p:nvCxnSpPr>
        <p:spPr>
          <a:xfrm>
            <a:off x="1426068" y="1298236"/>
            <a:ext cx="0" cy="101038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2627784" y="2281396"/>
            <a:ext cx="0" cy="101626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2883159" y="3284984"/>
            <a:ext cx="0" cy="126022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3593469" y="4521801"/>
            <a:ext cx="0" cy="123969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7020272" y="1343464"/>
            <a:ext cx="0" cy="1233323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545700" y="5216507"/>
            <a:ext cx="0" cy="544984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6249753" y="5710613"/>
            <a:ext cx="14636" cy="50060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5079975" y="4983561"/>
            <a:ext cx="0" cy="27249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4796425" y="4749545"/>
            <a:ext cx="0" cy="26363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820908" y="5007988"/>
            <a:ext cx="25429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5052583" y="5229200"/>
            <a:ext cx="493117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6971782" y="2575989"/>
            <a:ext cx="286083" cy="798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2885044" y="4521015"/>
            <a:ext cx="70126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527483" y="5728867"/>
            <a:ext cx="762454" cy="1187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6249753" y="6210411"/>
            <a:ext cx="940282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2649431" y="3279795"/>
            <a:ext cx="25429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1426068" y="2276872"/>
            <a:ext cx="122413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3597110" y="5733256"/>
            <a:ext cx="698476" cy="1121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605" name="Picture 9" descr="C:\Users\thami\Documents\Dropbox\ADSP\Projeto\Projeto Final\Figs_PPT\mlaa-6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39" y="1346564"/>
            <a:ext cx="8059399" cy="513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607" name="Straight Connector 24606"/>
          <p:cNvCxnSpPr/>
          <p:nvPr/>
        </p:nvCxnSpPr>
        <p:spPr>
          <a:xfrm>
            <a:off x="3597110" y="5478113"/>
            <a:ext cx="709278" cy="25669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Picture 10" descr="C:\Users\thami\Documents\Dropbox\ADSP\Projeto\Projeto Final\Figs_PPT\mlaa-ex-fina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39" y="1340768"/>
            <a:ext cx="8132348" cy="511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11" descr="C:\Users\thami\Documents\Dropbox\ADSP\Projeto\Projeto Final\Figs_PPT\mlaa-filtere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79" y="1341990"/>
            <a:ext cx="8109656" cy="516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56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MLAA -  Resultados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61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Exemplo: </a:t>
            </a:r>
            <a:r>
              <a:rPr lang="pt-BR" dirty="0" err="1" smtClean="0"/>
              <a:t>Borderlands</a:t>
            </a:r>
            <a:r>
              <a:rPr lang="pt-BR" dirty="0" smtClean="0"/>
              <a:t> </a:t>
            </a:r>
            <a:r>
              <a:rPr lang="pt-BR" dirty="0" err="1" smtClean="0"/>
              <a:t>Pre-Sequel</a:t>
            </a:r>
            <a:r>
              <a:rPr lang="pt-BR" dirty="0" smtClean="0"/>
              <a:t>;</a:t>
            </a:r>
            <a:endParaRPr lang="pt-BR" dirty="0"/>
          </a:p>
        </p:txBody>
      </p:sp>
      <p:pic>
        <p:nvPicPr>
          <p:cNvPr id="8194" name="Picture 2" descr="C:\Users\USUÁRIO\Dropbox\ADSP\Projeto\Projeto Final\frames selecionados\half life 2\MLAA\2-MLAA_frame158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16832"/>
            <a:ext cx="5922235" cy="444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84438"/>
            <a:ext cx="1365870" cy="1547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75856" y="3077220"/>
            <a:ext cx="1365870" cy="15552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84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Testes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62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Foi feita a aplicação de todos os filtros nos jogos: Borderlands Pre-Sequel (2013), Dark Souls 3 (2016), Path of Exile (2013), Half Life 2 (2004) .</a:t>
            </a:r>
          </a:p>
          <a:p>
            <a:r>
              <a:rPr lang="pt-BR" dirty="0" smtClean="0"/>
              <a:t>Critério de escolha de jogos: estilo gráfico.</a:t>
            </a:r>
          </a:p>
        </p:txBody>
      </p:sp>
    </p:spTree>
    <p:extLst>
      <p:ext uri="{BB962C8B-B14F-4D97-AF65-F5344CB8AC3E}">
        <p14:creationId xmlns:p14="http://schemas.microsoft.com/office/powerpoint/2010/main" val="271384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Testes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63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9218" name="Picture 2" descr="C:\Users\USUÁRIO\Dropbox\ADSP\Projeto\Projeto Final\frames selecionados\Borderlands\1-frame_SSAA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88" y="1484784"/>
            <a:ext cx="6480720" cy="456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USUÁRIO\Dropbox\ADSP\Projeto\Projeto Final\frames selecionados\Dark Souls 3\1-frame_SSAA11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6" y="1484784"/>
            <a:ext cx="6470972" cy="456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USUÁRIO\Dropbox\ADSP\Projeto\Projeto Final\frames selecionados\half life 2\2-frame_SSAA38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88" y="1484784"/>
            <a:ext cx="6480720" cy="456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USUÁRIO\Dropbox\ADSP\Projeto\Projeto Final\frames selecionados\Path of Exile\2-frame_SSAA0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88" y="1484784"/>
            <a:ext cx="6480720" cy="456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57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 smtClean="0"/>
              <a:t>Resultados: </a:t>
            </a:r>
            <a:r>
              <a:rPr lang="pt-BR" dirty="0" err="1" smtClean="0"/>
              <a:t>Borderlands</a:t>
            </a:r>
            <a:r>
              <a:rPr lang="pt-BR" dirty="0" smtClean="0"/>
              <a:t> </a:t>
            </a:r>
            <a:r>
              <a:rPr lang="pt-BR" dirty="0" err="1" smtClean="0"/>
              <a:t>Pre-Sequel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64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dirty="0" smtClean="0"/>
              <a:t>Sem filtro                            </a:t>
            </a:r>
            <a:r>
              <a:rPr lang="pt-BR" dirty="0" err="1" smtClean="0"/>
              <a:t>Generico</a:t>
            </a:r>
            <a:r>
              <a:rPr lang="pt-BR" dirty="0"/>
              <a:t> </a:t>
            </a:r>
            <a:r>
              <a:rPr lang="pt-BR" dirty="0" smtClean="0"/>
              <a:t>                         SSAA – 1</a:t>
            </a:r>
          </a:p>
          <a:p>
            <a:pPr marL="0" indent="0" algn="ctr">
              <a:buNone/>
            </a:pPr>
            <a:endParaRPr lang="pt-BR" dirty="0" smtClean="0"/>
          </a:p>
          <a:p>
            <a:pPr marL="0" indent="0" algn="ctr">
              <a:buNone/>
            </a:pPr>
            <a:endParaRPr lang="pt-BR" dirty="0" smtClean="0"/>
          </a:p>
          <a:p>
            <a:pPr marL="0" indent="0" algn="ctr">
              <a:buNone/>
            </a:pPr>
            <a:endParaRPr lang="pt-BR" dirty="0" smtClean="0"/>
          </a:p>
          <a:p>
            <a:pPr marL="0" indent="0" algn="ctr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SSAA-2                               FXAA                                  MLAA</a:t>
            </a:r>
            <a:endParaRPr lang="pt-BR" dirty="0"/>
          </a:p>
          <a:p>
            <a:pPr marL="0" indent="0" algn="ctr">
              <a:buNone/>
            </a:pPr>
            <a:endParaRPr lang="pt-BR" dirty="0" smtClean="0"/>
          </a:p>
        </p:txBody>
      </p:sp>
      <p:pic>
        <p:nvPicPr>
          <p:cNvPr id="2050" name="Picture 2" descr="C:\Users\USUÁRIO\Desktop\borderlands-norm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58" y="2025413"/>
            <a:ext cx="2281489" cy="120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UÁRIO\Desktop\borderlands-generic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025412"/>
            <a:ext cx="2385714" cy="121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UÁRIO\Desktop\borderlands-ssaa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994" y="1988839"/>
            <a:ext cx="2224080" cy="125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USUÁRIO\Desktop\borderlands-ssaa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93095"/>
            <a:ext cx="2311872" cy="118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USUÁRIO\Desktop\borderlands-fxa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151" y="4293096"/>
            <a:ext cx="227647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USUÁRIO\Desktop\borderlands-mla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538" y="4293096"/>
            <a:ext cx="2208942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66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Testes com usuários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65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Mesmo conjunto de usuários: 10 pessoas.</a:t>
            </a:r>
          </a:p>
          <a:p>
            <a:r>
              <a:rPr lang="pt-BR" dirty="0" smtClean="0"/>
              <a:t>Para cada jogo, 6 imagens comparativas contendo todos os métodos.</a:t>
            </a:r>
          </a:p>
          <a:p>
            <a:endParaRPr lang="pt-BR" dirty="0" smtClean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2816355"/>
              </p:ext>
            </p:extLst>
          </p:nvPr>
        </p:nvGraphicFramePr>
        <p:xfrm>
          <a:off x="1547664" y="2708920"/>
          <a:ext cx="6768752" cy="3960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Oval 4"/>
          <p:cNvSpPr/>
          <p:nvPr/>
        </p:nvSpPr>
        <p:spPr>
          <a:xfrm>
            <a:off x="2267744" y="3284984"/>
            <a:ext cx="792088" cy="720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/>
          <p:cNvSpPr/>
          <p:nvPr/>
        </p:nvSpPr>
        <p:spPr>
          <a:xfrm>
            <a:off x="6372200" y="3284984"/>
            <a:ext cx="792088" cy="720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/>
          <p:cNvSpPr/>
          <p:nvPr/>
        </p:nvSpPr>
        <p:spPr>
          <a:xfrm>
            <a:off x="3419872" y="3933056"/>
            <a:ext cx="792088" cy="720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/>
          <p:cNvSpPr/>
          <p:nvPr/>
        </p:nvSpPr>
        <p:spPr>
          <a:xfrm>
            <a:off x="5076056" y="4149080"/>
            <a:ext cx="792088" cy="720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/>
          <p:cNvSpPr/>
          <p:nvPr/>
        </p:nvSpPr>
        <p:spPr>
          <a:xfrm>
            <a:off x="3680792" y="5157192"/>
            <a:ext cx="531168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/>
          <p:cNvSpPr/>
          <p:nvPr/>
        </p:nvSpPr>
        <p:spPr>
          <a:xfrm>
            <a:off x="4544888" y="4869160"/>
            <a:ext cx="531168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Oval 14"/>
          <p:cNvSpPr/>
          <p:nvPr/>
        </p:nvSpPr>
        <p:spPr>
          <a:xfrm>
            <a:off x="5472100" y="5146873"/>
            <a:ext cx="531168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03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Conclusões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66</a:t>
            </a:fld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Não existe “verdade universal” sobre qual é o melhor filtro.</a:t>
            </a:r>
          </a:p>
          <a:p>
            <a:r>
              <a:rPr lang="pt-BR" dirty="0" smtClean="0"/>
              <a:t>Qualidade de imagem </a:t>
            </a:r>
            <a:r>
              <a:rPr lang="pt-BR" dirty="0" smtClean="0"/>
              <a:t>é subjetiva.</a:t>
            </a:r>
            <a:endParaRPr lang="pt-BR" dirty="0" smtClean="0"/>
          </a:p>
          <a:p>
            <a:r>
              <a:rPr lang="pt-BR" dirty="0" smtClean="0"/>
              <a:t>Grande necessidade de mais informações configuração dos jogos, indicando rapidamente diferenças gráficas e de performance.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014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Trabalhos Futuros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>
                <a:solidFill>
                  <a:schemeClr val="bg1"/>
                </a:solidFill>
              </a:rPr>
              <a:t>67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Implementar os filtros desenvolvidos em OpenGL para ter informações de desempenho “reais”.</a:t>
            </a:r>
          </a:p>
          <a:p>
            <a:r>
              <a:rPr lang="pt-BR" dirty="0" smtClean="0"/>
              <a:t>Implementar mais filtros, tanto de pré-processamento quanto pós-processamento e analisar seus lados positivos/negativos.</a:t>
            </a:r>
          </a:p>
          <a:p>
            <a:r>
              <a:rPr lang="pt-BR" dirty="0" smtClean="0"/>
              <a:t>Desenvolver os filtros de textura.</a:t>
            </a:r>
          </a:p>
        </p:txBody>
      </p:sp>
      <p:pic>
        <p:nvPicPr>
          <p:cNvPr id="13314" name="Picture 2" descr="https://www.opengl.org/img/opengl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702" y="4365104"/>
            <a:ext cx="4191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48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Agradecimentos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Professor Denis por possibilitar a realização deste trabalho.</a:t>
            </a:r>
          </a:p>
          <a:p>
            <a:r>
              <a:rPr lang="pt-BR" dirty="0" smtClean="0"/>
              <a:t>Aos colegas e amigos que disponibilizaram seu tempo pra responder perguntas e realizar testes.</a:t>
            </a:r>
            <a:endParaRPr lang="pt-B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825722"/>
            <a:ext cx="2557763" cy="3699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819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Obrigado!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t-BR" sz="4400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pt-BR" sz="44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pt-BR" sz="4400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pt-BR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69</a:t>
            </a:fld>
            <a:endParaRPr lang="pt-BR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2816"/>
            <a:ext cx="7310761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09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Introdução: Exemplo </a:t>
            </a:r>
            <a:r>
              <a:rPr lang="pt-BR" dirty="0" smtClean="0"/>
              <a:t>de Painel de Configurações dos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521296"/>
            <a:ext cx="7772400" cy="5724128"/>
          </a:xfrm>
        </p:spPr>
        <p:txBody>
          <a:bodyPr/>
          <a:lstStyle/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                         Fonte: Jogo World </a:t>
            </a:r>
            <a:r>
              <a:rPr lang="pt-BR" dirty="0" err="1" smtClean="0"/>
              <a:t>of</a:t>
            </a:r>
            <a:r>
              <a:rPr lang="pt-BR" dirty="0" smtClean="0"/>
              <a:t>  </a:t>
            </a:r>
            <a:r>
              <a:rPr lang="pt-BR" dirty="0" err="1" smtClean="0"/>
              <a:t>Warcraft</a:t>
            </a:r>
            <a:endParaRPr lang="pt-B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60" y="1412777"/>
            <a:ext cx="6192688" cy="4776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12160" y="2204864"/>
            <a:ext cx="1728192" cy="3198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574" y="4720516"/>
            <a:ext cx="1785562" cy="1478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2" y="5190132"/>
            <a:ext cx="2271545" cy="96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363" y="3717032"/>
            <a:ext cx="2008053" cy="185650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308364" y="3725416"/>
            <a:ext cx="1990536" cy="1783726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3673071" y="3861048"/>
            <a:ext cx="1866677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4021290" y="4724816"/>
            <a:ext cx="1774846" cy="145160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/>
        </p:nvSpPr>
        <p:spPr>
          <a:xfrm>
            <a:off x="691739" y="5174332"/>
            <a:ext cx="2271545" cy="93080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ight Arrow 6"/>
          <p:cNvSpPr/>
          <p:nvPr/>
        </p:nvSpPr>
        <p:spPr>
          <a:xfrm flipH="1">
            <a:off x="3284027" y="5423917"/>
            <a:ext cx="596733" cy="383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ight Arrow 13"/>
          <p:cNvSpPr/>
          <p:nvPr/>
        </p:nvSpPr>
        <p:spPr>
          <a:xfrm rot="16200000" flipH="1">
            <a:off x="7155510" y="2941893"/>
            <a:ext cx="575735" cy="397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ight Arrow 14"/>
          <p:cNvSpPr/>
          <p:nvPr/>
        </p:nvSpPr>
        <p:spPr>
          <a:xfrm rot="16200000" flipH="1">
            <a:off x="4708967" y="4310373"/>
            <a:ext cx="575735" cy="397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21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4" grpId="0" animBg="1"/>
      <p:bldP spid="6" grpId="0" animBg="1"/>
      <p:bldP spid="7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Introdução: Divulgação </a:t>
            </a:r>
            <a:r>
              <a:rPr lang="pt-BR" dirty="0" smtClean="0"/>
              <a:t>de Informações</a:t>
            </a:r>
            <a:endParaRPr lang="pt-BR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0384009"/>
              </p:ext>
            </p:extLst>
          </p:nvPr>
        </p:nvGraphicFramePr>
        <p:xfrm>
          <a:off x="251520" y="1340768"/>
          <a:ext cx="6600204" cy="4702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251520" y="1340768"/>
            <a:ext cx="6624736" cy="4774728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8</a:t>
            </a:fld>
            <a:endParaRPr lang="pt-BR"/>
          </a:p>
        </p:txBody>
      </p:sp>
      <p:sp>
        <p:nvSpPr>
          <p:cNvPr id="3" name="Right Brace 2"/>
          <p:cNvSpPr/>
          <p:nvPr/>
        </p:nvSpPr>
        <p:spPr>
          <a:xfrm>
            <a:off x="6899516" y="3156666"/>
            <a:ext cx="288032" cy="115212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ight Arrow 3"/>
          <p:cNvSpPr/>
          <p:nvPr/>
        </p:nvSpPr>
        <p:spPr>
          <a:xfrm>
            <a:off x="6409795" y="4581128"/>
            <a:ext cx="913317" cy="2880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12" y="2154759"/>
            <a:ext cx="1569367" cy="1778297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25" y="4005065"/>
            <a:ext cx="1563840" cy="1728192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87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0609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980728"/>
            <a:ext cx="7772400" cy="5616624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Foi feito uma pesquisa com 10 pessoas (jogadores de PC e Consoles).</a:t>
            </a:r>
          </a:p>
          <a:p>
            <a:r>
              <a:rPr lang="pt-BR" dirty="0" smtClean="0"/>
              <a:t>Jogam aproximadamente +30 horas semanais (nas férias!).</a:t>
            </a:r>
          </a:p>
          <a:p>
            <a:r>
              <a:rPr lang="pt-BR" dirty="0" smtClean="0"/>
              <a:t>80% sabiam definir AA, mas ninguém soube definir TF.</a:t>
            </a:r>
          </a:p>
          <a:p>
            <a:r>
              <a:rPr lang="pt-BR" dirty="0" smtClean="0"/>
              <a:t>90% não sabiam diferenciar os filtros de ambas as classificações.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100% acharam que estas informações não são bem divulgadas pelas desenvolvedoras. Apontaram que o ideal seria uma tela explicativa de cada filtro e sua performance e, se possível, comparação visual.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147A-88C1-4FCF-8E21-26B54C1A7A76}" type="slidenum">
              <a:rPr lang="pt-BR" smtClean="0"/>
              <a:t>9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327" y="2905202"/>
            <a:ext cx="2221805" cy="210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://i0.kym-cdn.com/entries/icons/original/000/019/422/IMG_498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31" y="2959256"/>
            <a:ext cx="1952625" cy="199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82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3595</TotalTime>
  <Words>2245</Words>
  <Application>Microsoft Office PowerPoint</Application>
  <PresentationFormat>On-screen Show (4:3)</PresentationFormat>
  <Paragraphs>578</Paragraphs>
  <Slides>69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Equity</vt:lpstr>
      <vt:lpstr>Análise e Projeto de Filtros Digitais para Correção do Efeito de Aliasing Aplicados na Computação Gráfica</vt:lpstr>
      <vt:lpstr>Sumário</vt:lpstr>
      <vt:lpstr>Introdução: O Problema do Aliasing</vt:lpstr>
      <vt:lpstr>Introdução: Aliasing em Computação Gráfica</vt:lpstr>
      <vt:lpstr>Introdução: Aliasing em Computação Gráfica</vt:lpstr>
      <vt:lpstr>Introdução: Soluções</vt:lpstr>
      <vt:lpstr>Introdução: Exemplo de Painel de Configurações dos Jogos</vt:lpstr>
      <vt:lpstr>Introdução: Divulgação de Informações</vt:lpstr>
      <vt:lpstr>Motivação</vt:lpstr>
      <vt:lpstr>Motivação: Pesquisa Inicial</vt:lpstr>
      <vt:lpstr>Proposta</vt:lpstr>
      <vt:lpstr>Pesquisa dos Filtros</vt:lpstr>
      <vt:lpstr>Trabalhos Relacionados: Filtros de Anti-Aliasing em Jogos Digitais</vt:lpstr>
      <vt:lpstr>Trabalhos Relacionados: AA de Pré-Processamento</vt:lpstr>
      <vt:lpstr>Trabalhos Relacionados: Super Sampling Anti-Aliasing (SSAA)</vt:lpstr>
      <vt:lpstr>Super Sampling Anti-Aliasing (SSAA) Exemplo</vt:lpstr>
      <vt:lpstr>Trabalhos Relacionados: Multi Sampling Anti-Aliasing (MSAA)</vt:lpstr>
      <vt:lpstr>Multi Sampling Anti-Aliasing (MSAA)</vt:lpstr>
      <vt:lpstr>Trabalhos Relacionados: Coverage Sampling Anti-Aliasing (CSAA)/ Enhanced Quality Anti-Aliasing (EQAA)</vt:lpstr>
      <vt:lpstr>Coverage Sampling Anti-Aliasing (CSAA)/ Enhanced Quality Anti-Aliasing (EQAA)</vt:lpstr>
      <vt:lpstr>Trabalhos Relacionados: Temporal Anti-Aliasing (TXAA)</vt:lpstr>
      <vt:lpstr>Trabalhos Relacionados: Filtros de Pós-Processamento</vt:lpstr>
      <vt:lpstr>Trabalhos Relacionados: Fast Approximate Anti-Aliasing (FXAA)</vt:lpstr>
      <vt:lpstr>Trabalhos Relacionados: Morphological Anti-Aliasing (MLAA)</vt:lpstr>
      <vt:lpstr>Trabalhos Relacionados: Enhanced Subpixel Morphological Anti-Aliasing (SMAA)</vt:lpstr>
      <vt:lpstr>MLAA x SMAA</vt:lpstr>
      <vt:lpstr>Trabalhos Relacionados:  Comparação de Performance: Pré Processamento</vt:lpstr>
      <vt:lpstr>Trabalhos Relacionados: Comparação de Performance: Pós Processamento</vt:lpstr>
      <vt:lpstr>Trabalhos Relacionados: Filtros de Texturas</vt:lpstr>
      <vt:lpstr>Trabalhos Relacionados: Mipmaps</vt:lpstr>
      <vt:lpstr>Trabalhos Relacionados: Filtro Bilinear</vt:lpstr>
      <vt:lpstr>Trabalhos Relacionados: Filtro Trilinear</vt:lpstr>
      <vt:lpstr>Bilinear x Trilinear</vt:lpstr>
      <vt:lpstr>Trabalhos Relacionados: Filtro Anisotrópico</vt:lpstr>
      <vt:lpstr>Filtro Anisotrópico</vt:lpstr>
      <vt:lpstr>Implementação de Filtros de Anti-Aliasing</vt:lpstr>
      <vt:lpstr>Implementação de Filtros de Anti-Aliasing</vt:lpstr>
      <vt:lpstr>1- Aplicando filtros genéricos</vt:lpstr>
      <vt:lpstr>1- Aplicando filtros genéricos</vt:lpstr>
      <vt:lpstr>1- Filtro Genérico: Resultado Inicial</vt:lpstr>
      <vt:lpstr>Implementação SSAA</vt:lpstr>
      <vt:lpstr>Resultados: SSAA-1</vt:lpstr>
      <vt:lpstr>Resultados: SSAA-2</vt:lpstr>
      <vt:lpstr>Implementação FXAA</vt:lpstr>
      <vt:lpstr>Implementação FXAA – Etapa 1</vt:lpstr>
      <vt:lpstr>Implementação FXAA -  Etapa 2</vt:lpstr>
      <vt:lpstr>Implementação FXAA – Etapa 3</vt:lpstr>
      <vt:lpstr>Implementação FXAA – Etapa 4</vt:lpstr>
      <vt:lpstr>Implementação FXAA – Etapa 5</vt:lpstr>
      <vt:lpstr>Implementação FXAA – Etapa 6</vt:lpstr>
      <vt:lpstr>Implementação FXAA – Etapa 7</vt:lpstr>
      <vt:lpstr>FXAA - Resultados</vt:lpstr>
      <vt:lpstr>Implementação MLAA</vt:lpstr>
      <vt:lpstr>Implementação MLAA: Detecção de Formas</vt:lpstr>
      <vt:lpstr>Implementação MLAA: Detecção de Formas</vt:lpstr>
      <vt:lpstr>Implementação MLAA: Aplicação dos Pesos</vt:lpstr>
      <vt:lpstr>Como definir valores em posições menores que um pixel???</vt:lpstr>
      <vt:lpstr>Implementação MLAAA: Aplicação dos Pesos</vt:lpstr>
      <vt:lpstr>Implementação MLAA: Aplicação dos Pesos</vt:lpstr>
      <vt:lpstr>MLAA: Exemplo da Aplicação dos Pesos</vt:lpstr>
      <vt:lpstr>MLAA -  Resultados</vt:lpstr>
      <vt:lpstr>Testes</vt:lpstr>
      <vt:lpstr>Testes</vt:lpstr>
      <vt:lpstr>Resultados: Borderlands Pre-Sequel</vt:lpstr>
      <vt:lpstr>Testes com usuários</vt:lpstr>
      <vt:lpstr>Conclusões</vt:lpstr>
      <vt:lpstr>Trabalhos Futuros</vt:lpstr>
      <vt:lpstr>Agradecimentos</vt:lpstr>
      <vt:lpstr>Obrigado!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e Projeto de Filtros Digitais para Correção do Efeito de Aliasing Aplicados na Computação Gráfica</dc:title>
  <dc:creator>Daniel Einloft</dc:creator>
  <cp:lastModifiedBy>Daniel Einloft</cp:lastModifiedBy>
  <cp:revision>194</cp:revision>
  <dcterms:created xsi:type="dcterms:W3CDTF">2017-06-15T02:09:26Z</dcterms:created>
  <dcterms:modified xsi:type="dcterms:W3CDTF">2017-06-29T18:25:26Z</dcterms:modified>
</cp:coreProperties>
</file>